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igs" ContentType="application/vnd.openxmlformats-package.digital-signature-origin"/>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quickStyle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Metadata/LabelInfo.xml" ContentType="application/vnd.ms-office.classificationlabels+xml"/>
  <Override PartName="/docProps/core.xml" ContentType="application/vnd.openxmlformats-package.core-properties+xml"/>
  <Override PartName="/docProps/app.xml" ContentType="application/vnd.openxmlformats-officedocument.extended-properties+xml"/>
  <Override PartName="/_xmlsignatures/sig1.xml" ContentType="application/vnd.openxmlformats-package.digital-signature-xmlsignatur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7" Type="http://schemas.openxmlformats.org/officeDocument/2006/relationships/custom-properties" Target="docProps/custom.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digital-signature/origin" Target="_xmlsignatures/origin.sigs"/><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9"/>
  </p:notesMasterIdLst>
  <p:handoutMasterIdLst>
    <p:handoutMasterId r:id="rId50"/>
  </p:handoutMasterIdLst>
  <p:sldIdLst>
    <p:sldId id="257" r:id="rId2"/>
    <p:sldId id="278" r:id="rId3"/>
    <p:sldId id="282" r:id="rId4"/>
    <p:sldId id="268" r:id="rId5"/>
    <p:sldId id="272" r:id="rId6"/>
    <p:sldId id="273" r:id="rId7"/>
    <p:sldId id="274" r:id="rId8"/>
    <p:sldId id="281" r:id="rId9"/>
    <p:sldId id="280" r:id="rId10"/>
    <p:sldId id="275" r:id="rId11"/>
    <p:sldId id="279" r:id="rId12"/>
    <p:sldId id="276" r:id="rId13"/>
    <p:sldId id="277" r:id="rId14"/>
    <p:sldId id="271" r:id="rId15"/>
    <p:sldId id="314" r:id="rId16"/>
    <p:sldId id="293" r:id="rId17"/>
    <p:sldId id="294" r:id="rId18"/>
    <p:sldId id="295" r:id="rId19"/>
    <p:sldId id="296" r:id="rId20"/>
    <p:sldId id="291" r:id="rId21"/>
    <p:sldId id="298" r:id="rId22"/>
    <p:sldId id="299" r:id="rId23"/>
    <p:sldId id="300" r:id="rId24"/>
    <p:sldId id="297" r:id="rId25"/>
    <p:sldId id="301" r:id="rId26"/>
    <p:sldId id="315" r:id="rId27"/>
    <p:sldId id="303" r:id="rId28"/>
    <p:sldId id="283" r:id="rId29"/>
    <p:sldId id="270" r:id="rId30"/>
    <p:sldId id="285" r:id="rId31"/>
    <p:sldId id="261" r:id="rId32"/>
    <p:sldId id="317" r:id="rId33"/>
    <p:sldId id="287" r:id="rId34"/>
    <p:sldId id="286" r:id="rId35"/>
    <p:sldId id="306" r:id="rId36"/>
    <p:sldId id="304" r:id="rId37"/>
    <p:sldId id="262" r:id="rId38"/>
    <p:sldId id="305" r:id="rId39"/>
    <p:sldId id="289" r:id="rId40"/>
    <p:sldId id="309" r:id="rId41"/>
    <p:sldId id="310" r:id="rId42"/>
    <p:sldId id="311" r:id="rId43"/>
    <p:sldId id="312" r:id="rId44"/>
    <p:sldId id="313" r:id="rId45"/>
    <p:sldId id="308" r:id="rId46"/>
    <p:sldId id="318" r:id="rId47"/>
    <p:sldId id="316" r:id="rId4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p:cViewPr varScale="1">
        <p:scale>
          <a:sx n="72" d="100"/>
          <a:sy n="72" d="100"/>
        </p:scale>
        <p:origin x="804" y="60"/>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942A0-B7D2-4B14-8FEA-55FC702F5BE7}"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095A5E99-E976-4550-8F80-53CC813F2F5A}">
      <dgm:prSet phldrT="[Text]"/>
      <dgm:spPr>
        <a:gradFill rotWithShape="0">
          <a:gsLst>
            <a:gs pos="0">
              <a:srgbClr val="703000"/>
            </a:gs>
            <a:gs pos="50000">
              <a:srgbClr val="A44A00"/>
            </a:gs>
            <a:gs pos="70000">
              <a:srgbClr val="BC5500"/>
            </a:gs>
            <a:gs pos="100000">
              <a:srgbClr val="F26D00"/>
            </a:gs>
          </a:gsLst>
        </a:gradFill>
      </dgm:spPr>
      <dgm:t>
        <a:bodyPr/>
        <a:lstStyle/>
        <a:p>
          <a:r>
            <a:rPr lang="en-US" dirty="0"/>
            <a:t>Developer Build Laptop + Hoodie</a:t>
          </a: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03339A0D-5DC0-4B29-8353-C5AEBFD4DE86}" type="parTrans" cxnId="{D1A4D8E6-F04E-4AB1-8D0C-63DC7AB1E81F}">
      <dgm:prSet/>
      <dgm:spPr/>
      <dgm:t>
        <a:bodyPr/>
        <a:lstStyle/>
        <a:p>
          <a:endParaRPr lang="en-US"/>
        </a:p>
      </dgm:t>
    </dgm:pt>
    <dgm:pt modelId="{8877691F-1B60-4485-9174-DDEC7EE68B70}" type="sibTrans" cxnId="{D1A4D8E6-F04E-4AB1-8D0C-63DC7AB1E81F}">
      <dgm:prSet/>
      <dgm:spPr/>
      <dgm:t>
        <a:bodyPr/>
        <a:lstStyle/>
        <a:p>
          <a:endParaRPr lang="en-US"/>
        </a:p>
      </dgm:t>
    </dgm:pt>
    <dgm:pt modelId="{8EC937D8-BD76-4A12-A3E5-900D5C1E2E05}">
      <dgm:prSet phldrT="[Text]"/>
      <dgm:spPr/>
      <dgm:t>
        <a:bodyPr/>
        <a:lstStyle/>
        <a:p>
          <a:r>
            <a:rPr lang="en-US" dirty="0"/>
            <a:t>Interim Build </a:t>
          </a:r>
        </a:p>
        <a:p>
          <a:r>
            <a:rPr lang="en-US" dirty="0"/>
            <a:t>Static Build Server(s)</a:t>
          </a:r>
        </a:p>
      </dgm:t>
    </dgm:pt>
    <dgm:pt modelId="{8265EE85-9851-494E-A6D3-1CDACE947DF3}" type="parTrans" cxnId="{43DC8383-AEE5-490C-A8E5-1F216F2B8FE6}">
      <dgm:prSet/>
      <dgm:spPr/>
      <dgm:t>
        <a:bodyPr/>
        <a:lstStyle/>
        <a:p>
          <a:endParaRPr lang="en-US"/>
        </a:p>
      </dgm:t>
    </dgm:pt>
    <dgm:pt modelId="{B3EFD4A5-9FA1-4ABE-B722-05162509509B}" type="sibTrans" cxnId="{43DC8383-AEE5-490C-A8E5-1F216F2B8FE6}">
      <dgm:prSet/>
      <dgm:spPr/>
      <dgm:t>
        <a:bodyPr/>
        <a:lstStyle/>
        <a:p>
          <a:endParaRPr lang="en-US"/>
        </a:p>
      </dgm:t>
    </dgm:pt>
    <dgm:pt modelId="{7133ECF5-4190-4604-AA2F-03C9A0A9210F}">
      <dgm:prSet phldrT="[Text]"/>
      <dgm:spPr>
        <a:gradFill rotWithShape="0">
          <a:gsLst>
            <a:gs pos="0">
              <a:srgbClr val="394404"/>
            </a:gs>
            <a:gs pos="50000">
              <a:srgbClr val="5F6F0F"/>
            </a:gs>
            <a:gs pos="70000">
              <a:srgbClr val="65741A"/>
            </a:gs>
            <a:gs pos="100000">
              <a:schemeClr val="accent4">
                <a:hueOff val="0"/>
                <a:satOff val="0"/>
                <a:lumOff val="0"/>
                <a:alphaOff val="0"/>
                <a:tint val="100000"/>
                <a:shade val="100000"/>
                <a:satMod val="155000"/>
              </a:schemeClr>
            </a:gs>
          </a:gsLst>
        </a:gradFill>
      </dgm:spPr>
      <dgm:t>
        <a:bodyPr/>
        <a:lstStyle/>
        <a:p>
          <a:r>
            <a:rPr lang="en-US" dirty="0"/>
            <a:t>Production Build</a:t>
          </a:r>
        </a:p>
        <a:p>
          <a:r>
            <a:rPr lang="en-US" dirty="0"/>
            <a:t>….As much disposable infrastructure as possible.</a:t>
          </a:r>
        </a:p>
      </dgm:t>
      <dgm:extLst>
        <a:ext uri="{E40237B7-FDA0-4F09-8148-C483321AD2D9}">
          <dgm14:cNvPr xmlns:dgm14="http://schemas.microsoft.com/office/drawing/2010/diagram" id="0" name="" descr="Staggered process showing 3 tasks arranged one below the other and two downward pointing arrows are used to indicate progression from first task to second task and second task to third task."/>
        </a:ext>
      </dgm:extLst>
    </dgm:pt>
    <dgm:pt modelId="{7D1B29D7-21DD-436A-8F7C-E87DE53C1431}" type="parTrans" cxnId="{011A9761-E983-4C7D-AB1D-2038261D8FF8}">
      <dgm:prSet/>
      <dgm:spPr/>
      <dgm:t>
        <a:bodyPr/>
        <a:lstStyle/>
        <a:p>
          <a:endParaRPr lang="en-US"/>
        </a:p>
      </dgm:t>
    </dgm:pt>
    <dgm:pt modelId="{46037378-034A-4662-877A-B53E1DA069A3}" type="sibTrans" cxnId="{011A9761-E983-4C7D-AB1D-2038261D8FF8}">
      <dgm:prSet/>
      <dgm:spPr/>
      <dgm:t>
        <a:bodyPr/>
        <a:lstStyle/>
        <a:p>
          <a:endParaRPr lang="en-US"/>
        </a:p>
      </dgm:t>
    </dgm:pt>
    <dgm:pt modelId="{1D84D8B6-AB32-4491-B5D2-EFE3D7668B88}" type="pres">
      <dgm:prSet presAssocID="{CD7942A0-B7D2-4B14-8FEA-55FC702F5BE7}" presName="outerComposite" presStyleCnt="0">
        <dgm:presLayoutVars>
          <dgm:chMax val="5"/>
          <dgm:dir/>
          <dgm:resizeHandles val="exact"/>
        </dgm:presLayoutVars>
      </dgm:prSet>
      <dgm:spPr/>
    </dgm:pt>
    <dgm:pt modelId="{3E0E8213-E460-4EB7-9A92-C2B1CC553F0D}" type="pres">
      <dgm:prSet presAssocID="{CD7942A0-B7D2-4B14-8FEA-55FC702F5BE7}" presName="dummyMaxCanvas" presStyleCnt="0">
        <dgm:presLayoutVars/>
      </dgm:prSet>
      <dgm:spPr/>
    </dgm:pt>
    <dgm:pt modelId="{124EF20B-D98C-45B2-BB13-7B93B5373CEB}" type="pres">
      <dgm:prSet presAssocID="{CD7942A0-B7D2-4B14-8FEA-55FC702F5BE7}" presName="ThreeNodes_1" presStyleLbl="node1" presStyleIdx="0" presStyleCnt="3">
        <dgm:presLayoutVars>
          <dgm:bulletEnabled val="1"/>
        </dgm:presLayoutVars>
      </dgm:prSet>
      <dgm:spPr/>
    </dgm:pt>
    <dgm:pt modelId="{CA544AF7-F7B2-4CA5-9251-B4CDB8D06634}" type="pres">
      <dgm:prSet presAssocID="{CD7942A0-B7D2-4B14-8FEA-55FC702F5BE7}" presName="ThreeNodes_2" presStyleLbl="node1" presStyleIdx="1" presStyleCnt="3">
        <dgm:presLayoutVars>
          <dgm:bulletEnabled val="1"/>
        </dgm:presLayoutVars>
      </dgm:prSet>
      <dgm:spPr/>
    </dgm:pt>
    <dgm:pt modelId="{2AE92D3F-F0FA-45DD-BB60-4C6FBC6BC016}" type="pres">
      <dgm:prSet presAssocID="{CD7942A0-B7D2-4B14-8FEA-55FC702F5BE7}" presName="ThreeNodes_3" presStyleLbl="node1" presStyleIdx="2" presStyleCnt="3">
        <dgm:presLayoutVars>
          <dgm:bulletEnabled val="1"/>
        </dgm:presLayoutVars>
      </dgm:prSet>
      <dgm:spPr/>
    </dgm:pt>
    <dgm:pt modelId="{9CA877D8-99F8-40A0-89E9-59A61C9A70F4}" type="pres">
      <dgm:prSet presAssocID="{CD7942A0-B7D2-4B14-8FEA-55FC702F5BE7}" presName="ThreeConn_1-2" presStyleLbl="fgAccFollowNode1" presStyleIdx="0" presStyleCnt="2">
        <dgm:presLayoutVars>
          <dgm:bulletEnabled val="1"/>
        </dgm:presLayoutVars>
      </dgm:prSet>
      <dgm:spPr/>
    </dgm:pt>
    <dgm:pt modelId="{62643EF2-016C-41F1-8CBC-398422A85727}" type="pres">
      <dgm:prSet presAssocID="{CD7942A0-B7D2-4B14-8FEA-55FC702F5BE7}" presName="ThreeConn_2-3" presStyleLbl="fgAccFollowNode1" presStyleIdx="1" presStyleCnt="2">
        <dgm:presLayoutVars>
          <dgm:bulletEnabled val="1"/>
        </dgm:presLayoutVars>
      </dgm:prSet>
      <dgm:spPr/>
    </dgm:pt>
    <dgm:pt modelId="{7A2F6994-DA87-4497-BFC7-DD9D6EC5315F}" type="pres">
      <dgm:prSet presAssocID="{CD7942A0-B7D2-4B14-8FEA-55FC702F5BE7}" presName="ThreeNodes_1_text" presStyleLbl="node1" presStyleIdx="2" presStyleCnt="3">
        <dgm:presLayoutVars>
          <dgm:bulletEnabled val="1"/>
        </dgm:presLayoutVars>
      </dgm:prSet>
      <dgm:spPr/>
    </dgm:pt>
    <dgm:pt modelId="{916C48CB-E452-4B79-A9B9-4C9A90B47960}" type="pres">
      <dgm:prSet presAssocID="{CD7942A0-B7D2-4B14-8FEA-55FC702F5BE7}" presName="ThreeNodes_2_text" presStyleLbl="node1" presStyleIdx="2" presStyleCnt="3">
        <dgm:presLayoutVars>
          <dgm:bulletEnabled val="1"/>
        </dgm:presLayoutVars>
      </dgm:prSet>
      <dgm:spPr/>
    </dgm:pt>
    <dgm:pt modelId="{A31D264E-E285-4E5C-8EB7-762CD501BE72}" type="pres">
      <dgm:prSet presAssocID="{CD7942A0-B7D2-4B14-8FEA-55FC702F5BE7}" presName="ThreeNodes_3_text" presStyleLbl="node1" presStyleIdx="2" presStyleCnt="3">
        <dgm:presLayoutVars>
          <dgm:bulletEnabled val="1"/>
        </dgm:presLayoutVars>
      </dgm:prSet>
      <dgm:spPr/>
    </dgm:pt>
  </dgm:ptLst>
  <dgm:cxnLst>
    <dgm:cxn modelId="{5A89A138-BC1A-490F-935E-2EC3F74E8E18}" type="presOf" srcId="{7133ECF5-4190-4604-AA2F-03C9A0A9210F}" destId="{2AE92D3F-F0FA-45DD-BB60-4C6FBC6BC016}" srcOrd="0" destOrd="0" presId="urn:microsoft.com/office/officeart/2005/8/layout/vProcess5"/>
    <dgm:cxn modelId="{011A9761-E983-4C7D-AB1D-2038261D8FF8}" srcId="{CD7942A0-B7D2-4B14-8FEA-55FC702F5BE7}" destId="{7133ECF5-4190-4604-AA2F-03C9A0A9210F}" srcOrd="2" destOrd="0" parTransId="{7D1B29D7-21DD-436A-8F7C-E87DE53C1431}" sibTransId="{46037378-034A-4662-877A-B53E1DA069A3}"/>
    <dgm:cxn modelId="{8A063A46-8F8D-405A-B2D6-6495FA638F46}" type="presOf" srcId="{8EC937D8-BD76-4A12-A3E5-900D5C1E2E05}" destId="{CA544AF7-F7B2-4CA5-9251-B4CDB8D06634}" srcOrd="0" destOrd="0" presId="urn:microsoft.com/office/officeart/2005/8/layout/vProcess5"/>
    <dgm:cxn modelId="{A071614A-8A85-47B2-A113-0652CAB9B428}" type="presOf" srcId="{095A5E99-E976-4550-8F80-53CC813F2F5A}" destId="{124EF20B-D98C-45B2-BB13-7B93B5373CEB}" srcOrd="0" destOrd="0" presId="urn:microsoft.com/office/officeart/2005/8/layout/vProcess5"/>
    <dgm:cxn modelId="{43DC8383-AEE5-490C-A8E5-1F216F2B8FE6}" srcId="{CD7942A0-B7D2-4B14-8FEA-55FC702F5BE7}" destId="{8EC937D8-BD76-4A12-A3E5-900D5C1E2E05}" srcOrd="1" destOrd="0" parTransId="{8265EE85-9851-494E-A6D3-1CDACE947DF3}" sibTransId="{B3EFD4A5-9FA1-4ABE-B722-05162509509B}"/>
    <dgm:cxn modelId="{03E7038C-2CC0-496B-88A0-60396CDC31E4}" type="presOf" srcId="{7133ECF5-4190-4604-AA2F-03C9A0A9210F}" destId="{A31D264E-E285-4E5C-8EB7-762CD501BE72}" srcOrd="1" destOrd="0" presId="urn:microsoft.com/office/officeart/2005/8/layout/vProcess5"/>
    <dgm:cxn modelId="{C2D0E194-BD14-4AD2-9E3A-CE984C34B6CD}" type="presOf" srcId="{CD7942A0-B7D2-4B14-8FEA-55FC702F5BE7}" destId="{1D84D8B6-AB32-4491-B5D2-EFE3D7668B88}" srcOrd="0" destOrd="0" presId="urn:microsoft.com/office/officeart/2005/8/layout/vProcess5"/>
    <dgm:cxn modelId="{BB374C9D-646D-46E6-89B4-117F0E21BA34}" type="presOf" srcId="{8EC937D8-BD76-4A12-A3E5-900D5C1E2E05}" destId="{916C48CB-E452-4B79-A9B9-4C9A90B47960}" srcOrd="1" destOrd="0" presId="urn:microsoft.com/office/officeart/2005/8/layout/vProcess5"/>
    <dgm:cxn modelId="{12FC7FDE-4033-4970-A683-61DE6FA84E89}" type="presOf" srcId="{8877691F-1B60-4485-9174-DDEC7EE68B70}" destId="{9CA877D8-99F8-40A0-89E9-59A61C9A70F4}" srcOrd="0" destOrd="0" presId="urn:microsoft.com/office/officeart/2005/8/layout/vProcess5"/>
    <dgm:cxn modelId="{D1A4D8E6-F04E-4AB1-8D0C-63DC7AB1E81F}" srcId="{CD7942A0-B7D2-4B14-8FEA-55FC702F5BE7}" destId="{095A5E99-E976-4550-8F80-53CC813F2F5A}" srcOrd="0" destOrd="0" parTransId="{03339A0D-5DC0-4B29-8353-C5AEBFD4DE86}" sibTransId="{8877691F-1B60-4485-9174-DDEC7EE68B70}"/>
    <dgm:cxn modelId="{7C007CEB-6418-4EA7-9CB6-5B93D0C655E6}" type="presOf" srcId="{095A5E99-E976-4550-8F80-53CC813F2F5A}" destId="{7A2F6994-DA87-4497-BFC7-DD9D6EC5315F}" srcOrd="1" destOrd="0" presId="urn:microsoft.com/office/officeart/2005/8/layout/vProcess5"/>
    <dgm:cxn modelId="{6CF7D6F9-A5F2-48E3-AF5C-A2074559AE21}" type="presOf" srcId="{B3EFD4A5-9FA1-4ABE-B722-05162509509B}" destId="{62643EF2-016C-41F1-8CBC-398422A85727}" srcOrd="0" destOrd="0" presId="urn:microsoft.com/office/officeart/2005/8/layout/vProcess5"/>
    <dgm:cxn modelId="{768DB908-A4BF-48A6-A740-5DD0CBAFBB11}" type="presParOf" srcId="{1D84D8B6-AB32-4491-B5D2-EFE3D7668B88}" destId="{3E0E8213-E460-4EB7-9A92-C2B1CC553F0D}" srcOrd="0" destOrd="0" presId="urn:microsoft.com/office/officeart/2005/8/layout/vProcess5"/>
    <dgm:cxn modelId="{A8B17D3B-E670-4FE0-A845-244C702B8151}" type="presParOf" srcId="{1D84D8B6-AB32-4491-B5D2-EFE3D7668B88}" destId="{124EF20B-D98C-45B2-BB13-7B93B5373CEB}" srcOrd="1" destOrd="0" presId="urn:microsoft.com/office/officeart/2005/8/layout/vProcess5"/>
    <dgm:cxn modelId="{1E8E2D8B-A980-4080-A16E-1F74528DE4D0}" type="presParOf" srcId="{1D84D8B6-AB32-4491-B5D2-EFE3D7668B88}" destId="{CA544AF7-F7B2-4CA5-9251-B4CDB8D06634}" srcOrd="2" destOrd="0" presId="urn:microsoft.com/office/officeart/2005/8/layout/vProcess5"/>
    <dgm:cxn modelId="{7992440C-9F36-432D-90EE-E2A708CEB38B}" type="presParOf" srcId="{1D84D8B6-AB32-4491-B5D2-EFE3D7668B88}" destId="{2AE92D3F-F0FA-45DD-BB60-4C6FBC6BC016}" srcOrd="3" destOrd="0" presId="urn:microsoft.com/office/officeart/2005/8/layout/vProcess5"/>
    <dgm:cxn modelId="{DBE883B8-7D13-43BA-A456-8DBB93D30C93}" type="presParOf" srcId="{1D84D8B6-AB32-4491-B5D2-EFE3D7668B88}" destId="{9CA877D8-99F8-40A0-89E9-59A61C9A70F4}" srcOrd="4" destOrd="0" presId="urn:microsoft.com/office/officeart/2005/8/layout/vProcess5"/>
    <dgm:cxn modelId="{A3B9E6ED-FFD0-430E-B609-EBE8E75E7C44}" type="presParOf" srcId="{1D84D8B6-AB32-4491-B5D2-EFE3D7668B88}" destId="{62643EF2-016C-41F1-8CBC-398422A85727}" srcOrd="5" destOrd="0" presId="urn:microsoft.com/office/officeart/2005/8/layout/vProcess5"/>
    <dgm:cxn modelId="{278FE748-9C54-4E36-9203-E948DB63C99A}" type="presParOf" srcId="{1D84D8B6-AB32-4491-B5D2-EFE3D7668B88}" destId="{7A2F6994-DA87-4497-BFC7-DD9D6EC5315F}" srcOrd="6" destOrd="0" presId="urn:microsoft.com/office/officeart/2005/8/layout/vProcess5"/>
    <dgm:cxn modelId="{E81279B5-23BF-4F73-A353-8831FC04E9BC}" type="presParOf" srcId="{1D84D8B6-AB32-4491-B5D2-EFE3D7668B88}" destId="{916C48CB-E452-4B79-A9B9-4C9A90B47960}" srcOrd="7" destOrd="0" presId="urn:microsoft.com/office/officeart/2005/8/layout/vProcess5"/>
    <dgm:cxn modelId="{16289EC3-0C51-4B32-B6CC-FE8F7F6F6C76}" type="presParOf" srcId="{1D84D8B6-AB32-4491-B5D2-EFE3D7668B88}" destId="{A31D264E-E285-4E5C-8EB7-762CD501BE7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EF20B-D98C-45B2-BB13-7B93B5373CEB}">
      <dsp:nvSpPr>
        <dsp:cNvPr id="0" name=""/>
        <dsp:cNvSpPr/>
      </dsp:nvSpPr>
      <dsp:spPr>
        <a:xfrm>
          <a:off x="0" y="0"/>
          <a:ext cx="4316650" cy="1339691"/>
        </a:xfrm>
        <a:prstGeom prst="roundRect">
          <a:avLst>
            <a:gd name="adj" fmla="val 10000"/>
          </a:avLst>
        </a:prstGeom>
        <a:gradFill rotWithShape="0">
          <a:gsLst>
            <a:gs pos="0">
              <a:srgbClr val="703000"/>
            </a:gs>
            <a:gs pos="50000">
              <a:srgbClr val="A44A00"/>
            </a:gs>
            <a:gs pos="70000">
              <a:srgbClr val="BC5500"/>
            </a:gs>
            <a:gs pos="100000">
              <a:srgbClr val="F26D00"/>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Developer Build Laptop + Hoodie</a:t>
          </a:r>
        </a:p>
      </dsp:txBody>
      <dsp:txXfrm>
        <a:off x="39238" y="39238"/>
        <a:ext cx="2871019" cy="1261215"/>
      </dsp:txXfrm>
    </dsp:sp>
    <dsp:sp modelId="{CA544AF7-F7B2-4CA5-9251-B4CDB8D06634}">
      <dsp:nvSpPr>
        <dsp:cNvPr id="0" name=""/>
        <dsp:cNvSpPr/>
      </dsp:nvSpPr>
      <dsp:spPr>
        <a:xfrm>
          <a:off x="380880" y="1562972"/>
          <a:ext cx="4316650" cy="1339691"/>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Interim Build </a:t>
          </a:r>
        </a:p>
        <a:p>
          <a:pPr marL="0" lvl="0" indent="0" algn="l" defTabSz="933450">
            <a:lnSpc>
              <a:spcPct val="90000"/>
            </a:lnSpc>
            <a:spcBef>
              <a:spcPct val="0"/>
            </a:spcBef>
            <a:spcAft>
              <a:spcPct val="35000"/>
            </a:spcAft>
            <a:buNone/>
          </a:pPr>
          <a:r>
            <a:rPr lang="en-US" sz="2100" kern="1200" dirty="0"/>
            <a:t>Static Build Server(s)</a:t>
          </a:r>
        </a:p>
      </dsp:txBody>
      <dsp:txXfrm>
        <a:off x="420118" y="1602210"/>
        <a:ext cx="2986494" cy="1261215"/>
      </dsp:txXfrm>
    </dsp:sp>
    <dsp:sp modelId="{2AE92D3F-F0FA-45DD-BB60-4C6FBC6BC016}">
      <dsp:nvSpPr>
        <dsp:cNvPr id="0" name=""/>
        <dsp:cNvSpPr/>
      </dsp:nvSpPr>
      <dsp:spPr>
        <a:xfrm>
          <a:off x="761761" y="3125945"/>
          <a:ext cx="4316650" cy="1339691"/>
        </a:xfrm>
        <a:prstGeom prst="roundRect">
          <a:avLst>
            <a:gd name="adj" fmla="val 10000"/>
          </a:avLst>
        </a:prstGeom>
        <a:gradFill rotWithShape="0">
          <a:gsLst>
            <a:gs pos="0">
              <a:srgbClr val="394404"/>
            </a:gs>
            <a:gs pos="50000">
              <a:srgbClr val="5F6F0F"/>
            </a:gs>
            <a:gs pos="70000">
              <a:srgbClr val="65741A"/>
            </a:gs>
            <a:gs pos="100000">
              <a:schemeClr val="accent4">
                <a:hueOff val="0"/>
                <a:satOff val="0"/>
                <a:lumOff val="0"/>
                <a:alphaOff val="0"/>
                <a:tint val="100000"/>
                <a:shade val="100000"/>
                <a:satMod val="155000"/>
              </a:schemeClr>
            </a:gs>
          </a:gsLst>
          <a:lin ang="16200000" scaled="0"/>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Production Build</a:t>
          </a:r>
        </a:p>
        <a:p>
          <a:pPr marL="0" lvl="0" indent="0" algn="l" defTabSz="933450">
            <a:lnSpc>
              <a:spcPct val="90000"/>
            </a:lnSpc>
            <a:spcBef>
              <a:spcPct val="0"/>
            </a:spcBef>
            <a:spcAft>
              <a:spcPct val="35000"/>
            </a:spcAft>
            <a:buNone/>
          </a:pPr>
          <a:r>
            <a:rPr lang="en-US" sz="2100" kern="1200" dirty="0"/>
            <a:t>….As much disposable infrastructure as possible.</a:t>
          </a:r>
        </a:p>
      </dsp:txBody>
      <dsp:txXfrm>
        <a:off x="800999" y="3165183"/>
        <a:ext cx="2986494" cy="1261215"/>
      </dsp:txXfrm>
    </dsp:sp>
    <dsp:sp modelId="{9CA877D8-99F8-40A0-89E9-59A61C9A70F4}">
      <dsp:nvSpPr>
        <dsp:cNvPr id="0" name=""/>
        <dsp:cNvSpPr/>
      </dsp:nvSpPr>
      <dsp:spPr>
        <a:xfrm>
          <a:off x="3445850" y="1015932"/>
          <a:ext cx="870799" cy="87079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641780" y="1015932"/>
        <a:ext cx="478939" cy="655276"/>
      </dsp:txXfrm>
    </dsp:sp>
    <dsp:sp modelId="{62643EF2-016C-41F1-8CBC-398422A85727}">
      <dsp:nvSpPr>
        <dsp:cNvPr id="0" name=""/>
        <dsp:cNvSpPr/>
      </dsp:nvSpPr>
      <dsp:spPr>
        <a:xfrm>
          <a:off x="3826731" y="2569974"/>
          <a:ext cx="870799" cy="870799"/>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22661" y="2569974"/>
        <a:ext cx="478939" cy="6552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5/3/2024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5/3/2024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29</a:t>
            </a:fld>
            <a:endParaRPr lang="en-US"/>
          </a:p>
        </p:txBody>
      </p:sp>
    </p:spTree>
    <p:extLst>
      <p:ext uri="{BB962C8B-B14F-4D97-AF65-F5344CB8AC3E}">
        <p14:creationId xmlns:p14="http://schemas.microsoft.com/office/powerpoint/2010/main" val="411722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35</a:t>
            </a:fld>
            <a:endParaRPr lang="en-US"/>
          </a:p>
        </p:txBody>
      </p:sp>
    </p:spTree>
    <p:extLst>
      <p:ext uri="{BB962C8B-B14F-4D97-AF65-F5344CB8AC3E}">
        <p14:creationId xmlns:p14="http://schemas.microsoft.com/office/powerpoint/2010/main" val="27279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36</a:t>
            </a:fld>
            <a:endParaRPr lang="en-US"/>
          </a:p>
        </p:txBody>
      </p:sp>
    </p:spTree>
    <p:extLst>
      <p:ext uri="{BB962C8B-B14F-4D97-AF65-F5344CB8AC3E}">
        <p14:creationId xmlns:p14="http://schemas.microsoft.com/office/powerpoint/2010/main" val="192310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BA5BD7-F043-4D1B-AA17-CD412FC534DE}" type="slidenum">
              <a:rPr lang="en-US" smtClean="0"/>
              <a:t>38</a:t>
            </a:fld>
            <a:endParaRPr lang="en-US"/>
          </a:p>
        </p:txBody>
      </p:sp>
    </p:spTree>
    <p:extLst>
      <p:ext uri="{BB962C8B-B14F-4D97-AF65-F5344CB8AC3E}">
        <p14:creationId xmlns:p14="http://schemas.microsoft.com/office/powerpoint/2010/main" val="156482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t>5/3/2024</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5/3/2024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5/3/2024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t>5/3/2024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t>5/3/2024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5/3/2024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t>5/3/2024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t>5/3/2024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t>5/3/2024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t>5/3/2024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F0DFD029-FB74-4578-B929-F66AA97659CA}" type="datetimeFigureOut">
              <a:rPr lang="en-US"/>
              <a:t>5/3/2024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5/3/2024</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
        <p:nvSpPr>
          <p:cNvPr id="9" name="TextBox 8">
            <a:extLst>
              <a:ext uri="{FF2B5EF4-FFF2-40B4-BE49-F238E27FC236}">
                <a16:creationId xmlns:a16="http://schemas.microsoft.com/office/drawing/2014/main" id="{B975F044-F9D7-538A-FC06-D03B00C35AB5}"/>
              </a:ext>
            </a:extLst>
          </p:cNvPr>
          <p:cNvSpPr txBox="1"/>
          <p:nvPr userDrawn="1">
            <p:extLst>
              <p:ext uri="{1162E1C5-73C7-4A58-AE30-91384D911F3F}">
                <p184:classification xmlns:p184="http://schemas.microsoft.com/office/powerpoint/2018/4/main" val="ftr"/>
              </p:ext>
            </p:extLst>
          </p:nvPr>
        </p:nvSpPr>
        <p:spPr>
          <a:xfrm>
            <a:off x="63500" y="6642100"/>
            <a:ext cx="6016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RMS Public</a:t>
            </a:r>
          </a:p>
        </p:txBody>
      </p:sp>
      <p:sp>
        <p:nvSpPr>
          <p:cNvPr id="12" name="TextBox 11">
            <a:extLst>
              <a:ext uri="{FF2B5EF4-FFF2-40B4-BE49-F238E27FC236}">
                <a16:creationId xmlns:a16="http://schemas.microsoft.com/office/drawing/2014/main" id="{376B9A48-0605-4C00-E4E5-B24211A2729C}"/>
              </a:ext>
            </a:extLst>
          </p:cNvPr>
          <p:cNvSpPr txBox="1"/>
          <p:nvPr userDrawn="1">
            <p:extLst>
              <p:ext uri="{1162E1C5-73C7-4A58-AE30-91384D911F3F}">
                <p184:classification xmlns:p184="http://schemas.microsoft.com/office/powerpoint/2018/4/main" val="watermark"/>
              </p:ext>
            </p:extLst>
          </p:nvPr>
        </p:nvSpPr>
        <p:spPr>
          <a:xfrm rot="-1800000">
            <a:off x="5807837" y="3352800"/>
            <a:ext cx="6016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RMS Public</a:t>
            </a: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hitehouse.gov/briefing-room/presidential-actions/2021/05/12/executive-order-on-improving-the-nations-cybersecurity/"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csrc.nist.gov/glossary/term/assessment" TargetMode="External"/><Relationship Id="rId2" Type="http://schemas.openxmlformats.org/officeDocument/2006/relationships/hyperlink" Target="https://csrc.nist.gov/glossary/term/certification" TargetMode="External"/><Relationship Id="rId1" Type="http://schemas.openxmlformats.org/officeDocument/2006/relationships/slideLayout" Target="../slideLayouts/slideLayout6.xml"/><Relationship Id="rId4" Type="http://schemas.openxmlformats.org/officeDocument/2006/relationships/hyperlink" Target="https://csrc.nist.gov/glossary/term/attesta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ao.gov/products/gao-24-106343" TargetMode="External"/><Relationship Id="rId2" Type="http://schemas.openxmlformats.org/officeDocument/2006/relationships/hyperlink" Target="https://fedscoop.com/cybersecurity-executive-order-requirements-gao-omb-cisa/" TargetMode="Externa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ao.gov/assets/d24106343.pdf"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nvlpubs.nist.gov/nistpubs/CSWP/NIST.CSWP.02042022-1.pdf"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tietoturvamerkki.fi/en" TargetMode="External"/><Relationship Id="rId2" Type="http://schemas.openxmlformats.org/officeDocument/2006/relationships/hyperlink" Target="https://nvlpubs.nist.gov/nistpubs/CSWP/NIST.CSWP.02042022-1.pdf"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nvlpubs.nist.gov/nistpubs/CSWP/NIST.CSWP.02042022-1.pdf" TargetMode="External"/><Relationship Id="rId2" Type="http://schemas.openxmlformats.org/officeDocument/2006/relationships/hyperlink" Target="https://tietoturvamerkki.fi/en" TargetMode="Externa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hyperlink" Target="https://nvlpubs.nist.gov/nistpubs/CSWP/NIST.CSWP.02042022-1.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csrc.nist.gov/glossary/term/assessment" TargetMode="External"/><Relationship Id="rId2" Type="http://schemas.openxmlformats.org/officeDocument/2006/relationships/hyperlink" Target="https://csrc.nist.gov/glossary/term/certification" TargetMode="External"/><Relationship Id="rId1" Type="http://schemas.openxmlformats.org/officeDocument/2006/relationships/slideLayout" Target="../slideLayouts/slideLayout6.xml"/><Relationship Id="rId4" Type="http://schemas.openxmlformats.org/officeDocument/2006/relationships/hyperlink" Target="https://csrc.nist.gov/glossary/term/attestation"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nvlpubs.nist.gov/nistpubs/CSWP/NIST.CSWP.02042022-1.pdf"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slsa.dev/spec/v1.0/threats-overview"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slsa.dev/spec/v1.0/requirement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slsa.dev/spec/v1.0/requiremen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csrc.nist.gov/Projects/ssdf" TargetMode="External"/><Relationship Id="rId2" Type="http://schemas.openxmlformats.org/officeDocument/2006/relationships/hyperlink" Target="https://github.com/tacosframework" TargetMode="External"/><Relationship Id="rId1" Type="http://schemas.openxmlformats.org/officeDocument/2006/relationships/slideLayout" Target="../slideLayouts/slideLayout6.xml"/><Relationship Id="rId5" Type="http://schemas.openxmlformats.org/officeDocument/2006/relationships/hyperlink" Target="https://github.com/ossf/scorecard" TargetMode="External"/><Relationship Id="rId4" Type="http://schemas.openxmlformats.org/officeDocument/2006/relationships/hyperlink" Target="https://www.cisecurity.org/insights/white-papers/cis-software-supply-chain-security-guid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www.relaintmanagedservices.com/" TargetMode="External"/><Relationship Id="rId2" Type="http://schemas.openxmlformats.org/officeDocument/2006/relationships/hyperlink" Target="mailto:Chuck@ReliantManagedServices.com"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vd.nist.gov/vuln/detail/CVE-2024-3094"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hyperlink" Target="https://nvd.nist.gov/vuln/detail/CVE-2024-3094" TargetMode="Externa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SLSA and </a:t>
            </a:r>
            <a:br>
              <a:rPr lang="en-US" dirty="0"/>
            </a:br>
            <a:r>
              <a:rPr lang="en-US" dirty="0"/>
              <a:t>Build Environment Security</a:t>
            </a:r>
          </a:p>
        </p:txBody>
      </p:sp>
      <p:sp>
        <p:nvSpPr>
          <p:cNvPr id="5" name="Subtitle 4"/>
          <p:cNvSpPr>
            <a:spLocks noGrp="1"/>
          </p:cNvSpPr>
          <p:nvPr>
            <p:ph type="subTitle" idx="1"/>
          </p:nvPr>
        </p:nvSpPr>
        <p:spPr>
          <a:xfrm>
            <a:off x="1625176" y="2616200"/>
            <a:ext cx="8735325" cy="812800"/>
          </a:xfrm>
        </p:spPr>
        <p:txBody>
          <a:bodyPr/>
          <a:lstStyle/>
          <a:p>
            <a:r>
              <a:rPr lang="en-US" dirty="0"/>
              <a:t>A possible version of the future. </a:t>
            </a:r>
          </a:p>
        </p:txBody>
      </p:sp>
      <p:sp>
        <p:nvSpPr>
          <p:cNvPr id="3" name="Subtitle 4">
            <a:extLst>
              <a:ext uri="{FF2B5EF4-FFF2-40B4-BE49-F238E27FC236}">
                <a16:creationId xmlns:a16="http://schemas.microsoft.com/office/drawing/2014/main" id="{217A1651-CD25-B3D6-EA36-D8967576F31E}"/>
              </a:ext>
            </a:extLst>
          </p:cNvPr>
          <p:cNvSpPr txBox="1">
            <a:spLocks/>
          </p:cNvSpPr>
          <p:nvPr/>
        </p:nvSpPr>
        <p:spPr>
          <a:xfrm>
            <a:off x="1658757" y="5181600"/>
            <a:ext cx="8735325" cy="812800"/>
          </a:xfrm>
          <a:prstGeom prst="rect">
            <a:avLst/>
          </a:prstGeom>
        </p:spPr>
        <p:txBody>
          <a:bodyPr vert="horz" lIns="121899" tIns="60949" rIns="121899" bIns="60949" rtlCol="0">
            <a:normAutofit fontScale="92500" lnSpcReduction="10000"/>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kern="1200" cap="all" spc="200" baseline="0">
                <a:solidFill>
                  <a:schemeClr val="accent1"/>
                </a:solidFill>
                <a:latin typeface="+mn-lt"/>
                <a:ea typeface="+mn-ea"/>
                <a:cs typeface="+mn-cs"/>
              </a:defRPr>
            </a:lvl1pPr>
            <a:lvl2pPr marL="609493" indent="0" algn="ctr" defTabSz="1218987" rtl="0" eaLnBrk="1" latinLnBrk="0" hangingPunct="1">
              <a:lnSpc>
                <a:spcPct val="90000"/>
              </a:lnSpc>
              <a:spcBef>
                <a:spcPts val="800"/>
              </a:spcBef>
              <a:buClr>
                <a:schemeClr val="accent1"/>
              </a:buClr>
              <a:buSzPct val="80000"/>
              <a:buFont typeface="Arial" pitchFamily="34"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r>
              <a:rPr lang="en-US" dirty="0"/>
              <a:t>Chuck Anderson</a:t>
            </a:r>
          </a:p>
          <a:p>
            <a:r>
              <a:rPr lang="en-US" dirty="0"/>
              <a:t>info@reliantManagedservices.com</a:t>
            </a:r>
          </a:p>
        </p:txBody>
      </p:sp>
      <p:pic>
        <p:nvPicPr>
          <p:cNvPr id="6" name="Picture 5">
            <a:extLst>
              <a:ext uri="{FF2B5EF4-FFF2-40B4-BE49-F238E27FC236}">
                <a16:creationId xmlns:a16="http://schemas.microsoft.com/office/drawing/2014/main" id="{5327EE07-4158-C004-395A-76BC81BDC0AF}"/>
              </a:ext>
            </a:extLst>
          </p:cNvPr>
          <p:cNvPicPr>
            <a:picLocks noChangeAspect="1"/>
          </p:cNvPicPr>
          <p:nvPr/>
        </p:nvPicPr>
        <p:blipFill>
          <a:blip r:embed="rId2"/>
          <a:stretch>
            <a:fillRect/>
          </a:stretch>
        </p:blipFill>
        <p:spPr>
          <a:xfrm>
            <a:off x="9066212" y="4001293"/>
            <a:ext cx="2360613" cy="2360613"/>
          </a:xfrm>
          <a:prstGeom prst="rect">
            <a:avLst/>
          </a:prstGeom>
        </p:spPr>
      </p:pic>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are we here?</a:t>
            </a:r>
          </a:p>
        </p:txBody>
      </p:sp>
      <p:pic>
        <p:nvPicPr>
          <p:cNvPr id="4" name="Picture Placeholder 3" descr="A cartoon of a person and person&#10;&#10;Description automatically generated">
            <a:extLst>
              <a:ext uri="{FF2B5EF4-FFF2-40B4-BE49-F238E27FC236}">
                <a16:creationId xmlns:a16="http://schemas.microsoft.com/office/drawing/2014/main" id="{71D644D8-4CAF-E410-033D-55C5F8974B62}"/>
              </a:ext>
            </a:extLst>
          </p:cNvPr>
          <p:cNvPicPr preferRelativeResize="0">
            <a:picLocks noGrp="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5713412" y="533400"/>
            <a:ext cx="6094413" cy="6096000"/>
          </a:xfrm>
        </p:spPr>
      </p:pic>
    </p:spTree>
    <p:extLst>
      <p:ext uri="{BB962C8B-B14F-4D97-AF65-F5344CB8AC3E}">
        <p14:creationId xmlns:p14="http://schemas.microsoft.com/office/powerpoint/2010/main" val="26505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1218883" y="1706880"/>
            <a:ext cx="5078677" cy="4465320"/>
          </a:xfrm>
        </p:spPr>
        <p:txBody>
          <a:bodyPr>
            <a:normAutofit/>
          </a:bodyPr>
          <a:lstStyle/>
          <a:p>
            <a:endParaRPr lang="en-US" dirty="0"/>
          </a:p>
          <a:p>
            <a:endParaRPr lang="en-US" dirty="0"/>
          </a:p>
          <a:p>
            <a:endParaRPr lang="en-US" dirty="0"/>
          </a:p>
          <a:p>
            <a:r>
              <a:rPr lang="en-US" dirty="0"/>
              <a:t>H/T: MonkeyUser.com</a:t>
            </a:r>
          </a:p>
        </p:txBody>
      </p:sp>
      <p:pic>
        <p:nvPicPr>
          <p:cNvPr id="4" name="Picture Placeholder 3" descr="Cartoon of a cartoon of a computer system&#10;&#10;Description automatically generated">
            <a:extLst>
              <a:ext uri="{FF2B5EF4-FFF2-40B4-BE49-F238E27FC236}">
                <a16:creationId xmlns:a16="http://schemas.microsoft.com/office/drawing/2014/main" id="{0D0F7208-D411-9C2F-9278-FFEAD71A457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18212" y="688109"/>
            <a:ext cx="5410200" cy="5410200"/>
          </a:xfrm>
          <a:noFill/>
        </p:spPr>
      </p:pic>
    </p:spTree>
    <p:extLst>
      <p:ext uri="{BB962C8B-B14F-4D97-AF65-F5344CB8AC3E}">
        <p14:creationId xmlns:p14="http://schemas.microsoft.com/office/powerpoint/2010/main" val="8307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Regulatory Compliance</a:t>
            </a:r>
          </a:p>
        </p:txBody>
      </p:sp>
      <p:sp>
        <p:nvSpPr>
          <p:cNvPr id="5" name="Text Placeholder 4"/>
          <p:cNvSpPr>
            <a:spLocks noGrp="1"/>
          </p:cNvSpPr>
          <p:nvPr>
            <p:ph type="body" sz="half" idx="2"/>
          </p:nvPr>
        </p:nvSpPr>
        <p:spPr/>
        <p:txBody>
          <a:bodyPr/>
          <a:lstStyle/>
          <a:p>
            <a:r>
              <a:rPr lang="en-US" dirty="0">
                <a:hlinkClick r:id="rId2"/>
              </a:rPr>
              <a:t>Executive Order on Improving the Nation's Cybersecurity | The White House</a:t>
            </a:r>
            <a:endParaRPr lang="en-US" dirty="0"/>
          </a:p>
          <a:p>
            <a:endParaRPr lang="en-US" dirty="0"/>
          </a:p>
          <a:p>
            <a:endParaRPr lang="en-US" dirty="0"/>
          </a:p>
        </p:txBody>
      </p:sp>
      <p:pic>
        <p:nvPicPr>
          <p:cNvPr id="4" name="Picture Placeholder 3">
            <a:extLst>
              <a:ext uri="{FF2B5EF4-FFF2-40B4-BE49-F238E27FC236}">
                <a16:creationId xmlns:a16="http://schemas.microsoft.com/office/drawing/2014/main" id="{2F714C67-5E0A-7EDB-48D5-6E52CFB66080}"/>
              </a:ext>
            </a:extLst>
          </p:cNvPr>
          <p:cNvPicPr>
            <a:picLocks noGrp="1" noChangeAspect="1"/>
          </p:cNvPicPr>
          <p:nvPr>
            <p:ph type="pic" idx="1"/>
          </p:nvPr>
        </p:nvPicPr>
        <p:blipFill>
          <a:blip r:embed="rId3"/>
          <a:srcRect l="6930" r="6930"/>
          <a:stretch/>
        </p:blipFill>
        <p:spPr>
          <a:xfrm>
            <a:off x="5789612" y="584200"/>
            <a:ext cx="5715000" cy="5588000"/>
          </a:xfrm>
        </p:spPr>
      </p:pic>
    </p:spTree>
    <p:extLst>
      <p:ext uri="{BB962C8B-B14F-4D97-AF65-F5344CB8AC3E}">
        <p14:creationId xmlns:p14="http://schemas.microsoft.com/office/powerpoint/2010/main" val="269235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EE3D301-6708-C42F-3F79-7694A66A0C60}"/>
              </a:ext>
            </a:extLst>
          </p:cNvPr>
          <p:cNvPicPr>
            <a:picLocks noGrp="1" noChangeAspect="1"/>
          </p:cNvPicPr>
          <p:nvPr>
            <p:ph type="pic" idx="1"/>
          </p:nvPr>
        </p:nvPicPr>
        <p:blipFill rotWithShape="1">
          <a:blip r:embed="rId2"/>
          <a:srcRect l="2128" t="909" r="-2128" b="-909"/>
          <a:stretch/>
        </p:blipFill>
        <p:spPr>
          <a:xfrm>
            <a:off x="1293812" y="584200"/>
            <a:ext cx="10744200" cy="5588000"/>
          </a:xfrm>
        </p:spPr>
      </p:pic>
    </p:spTree>
    <p:extLst>
      <p:ext uri="{BB962C8B-B14F-4D97-AF65-F5344CB8AC3E}">
        <p14:creationId xmlns:p14="http://schemas.microsoft.com/office/powerpoint/2010/main" val="4102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Advantage</a:t>
            </a:r>
          </a:p>
        </p:txBody>
      </p:sp>
      <p:sp>
        <p:nvSpPr>
          <p:cNvPr id="4" name="Text Placeholder 3"/>
          <p:cNvSpPr>
            <a:spLocks noGrp="1"/>
          </p:cNvSpPr>
          <p:nvPr>
            <p:ph type="body" sz="half" idx="2"/>
          </p:nvPr>
        </p:nvSpPr>
        <p:spPr/>
        <p:txBody>
          <a:bodyPr>
            <a:normAutofit fontScale="92500" lnSpcReduction="20000"/>
          </a:bodyPr>
          <a:lstStyle/>
          <a:p>
            <a:r>
              <a:rPr lang="en-US" b="0" i="0" dirty="0">
                <a:solidFill>
                  <a:srgbClr val="0A2458"/>
                </a:solidFill>
                <a:effectLst/>
                <a:highlight>
                  <a:srgbClr val="FFFFFF"/>
                </a:highlight>
                <a:latin typeface="MercurySSm-Book-Pro_Web"/>
              </a:rPr>
              <a:t>The guidelines shall include criteria that can be used to evaluate software security, include criteria to evaluate the security practices of the developers and suppliers themselves, and identify innovative tools or methods to demonstrate conformance with secure practices.</a:t>
            </a:r>
            <a:endParaRPr lang="en-US" dirty="0"/>
          </a:p>
        </p:txBody>
      </p:sp>
      <p:pic>
        <p:nvPicPr>
          <p:cNvPr id="6" name="Content Placeholder 5">
            <a:extLst>
              <a:ext uri="{FF2B5EF4-FFF2-40B4-BE49-F238E27FC236}">
                <a16:creationId xmlns:a16="http://schemas.microsoft.com/office/drawing/2014/main" id="{E9144516-B22D-CD73-2137-E635FD2B7658}"/>
              </a:ext>
            </a:extLst>
          </p:cNvPr>
          <p:cNvPicPr>
            <a:picLocks noGrp="1" noChangeAspect="1"/>
          </p:cNvPicPr>
          <p:nvPr>
            <p:ph idx="1"/>
          </p:nvPr>
        </p:nvPicPr>
        <p:blipFill>
          <a:blip r:embed="rId2"/>
          <a:stretch>
            <a:fillRect/>
          </a:stretch>
        </p:blipFill>
        <p:spPr>
          <a:xfrm>
            <a:off x="5541543" y="2221057"/>
            <a:ext cx="5980952" cy="2314286"/>
          </a:xfrm>
        </p:spPr>
      </p:pic>
    </p:spTree>
    <p:extLst>
      <p:ext uri="{BB962C8B-B14F-4D97-AF65-F5344CB8AC3E}">
        <p14:creationId xmlns:p14="http://schemas.microsoft.com/office/powerpoint/2010/main" val="23190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FE4C-7B3F-F8A1-2D97-775EBCDE0535}"/>
              </a:ext>
            </a:extLst>
          </p:cNvPr>
          <p:cNvSpPr>
            <a:spLocks noGrp="1"/>
          </p:cNvSpPr>
          <p:nvPr>
            <p:ph type="title"/>
          </p:nvPr>
        </p:nvSpPr>
        <p:spPr/>
        <p:txBody>
          <a:bodyPr/>
          <a:lstStyle/>
          <a:p>
            <a:r>
              <a:rPr lang="en-US" dirty="0"/>
              <a:t>Definition </a:t>
            </a:r>
          </a:p>
        </p:txBody>
      </p:sp>
      <p:sp>
        <p:nvSpPr>
          <p:cNvPr id="4" name="TextBox 3">
            <a:extLst>
              <a:ext uri="{FF2B5EF4-FFF2-40B4-BE49-F238E27FC236}">
                <a16:creationId xmlns:a16="http://schemas.microsoft.com/office/drawing/2014/main" id="{7A16DC8F-A403-1BE6-52A4-1545CB583626}"/>
              </a:ext>
            </a:extLst>
          </p:cNvPr>
          <p:cNvSpPr txBox="1"/>
          <p:nvPr/>
        </p:nvSpPr>
        <p:spPr>
          <a:xfrm>
            <a:off x="2208212" y="1521234"/>
            <a:ext cx="9371172" cy="4893647"/>
          </a:xfrm>
          <a:prstGeom prst="rect">
            <a:avLst/>
          </a:prstGeom>
          <a:noFill/>
        </p:spPr>
        <p:txBody>
          <a:bodyPr wrap="square">
            <a:spAutoFit/>
          </a:bodyPr>
          <a:lstStyle/>
          <a:p>
            <a:r>
              <a:rPr lang="en-US" dirty="0">
                <a:solidFill>
                  <a:srgbClr val="92D050"/>
                </a:solidFill>
              </a:rPr>
              <a:t>Certification </a:t>
            </a:r>
            <a:r>
              <a:rPr lang="en-US" dirty="0"/>
              <a:t>-- The process of verifying the correctness of a statement or claim and issuing a certificate as to its correctness</a:t>
            </a:r>
          </a:p>
          <a:p>
            <a:endParaRPr lang="en-US" dirty="0">
              <a:solidFill>
                <a:srgbClr val="92D050"/>
              </a:solidFill>
            </a:endParaRPr>
          </a:p>
          <a:p>
            <a:r>
              <a:rPr lang="en-US" dirty="0">
                <a:solidFill>
                  <a:srgbClr val="92D050"/>
                </a:solidFill>
              </a:rPr>
              <a:t>Assessment </a:t>
            </a:r>
            <a:r>
              <a:rPr lang="en-US" dirty="0"/>
              <a:t>-- The process of identifying risks</a:t>
            </a:r>
          </a:p>
          <a:p>
            <a:endParaRPr lang="en-US" dirty="0">
              <a:solidFill>
                <a:srgbClr val="92D050"/>
              </a:solidFill>
            </a:endParaRPr>
          </a:p>
          <a:p>
            <a:r>
              <a:rPr lang="en-US" dirty="0">
                <a:solidFill>
                  <a:srgbClr val="92D050"/>
                </a:solidFill>
              </a:rPr>
              <a:t>Self Attestation  </a:t>
            </a:r>
            <a:r>
              <a:rPr lang="en-US" dirty="0"/>
              <a:t>-- The self issuance of a statement, based on a decision, that fulfillment of specified requirements has been demonstrated.</a:t>
            </a:r>
          </a:p>
          <a:p>
            <a:endParaRPr lang="en-US" dirty="0"/>
          </a:p>
          <a:p>
            <a:r>
              <a:rPr lang="en-US" dirty="0">
                <a:solidFill>
                  <a:schemeClr val="accent6">
                    <a:lumMod val="60000"/>
                    <a:lumOff val="40000"/>
                  </a:schemeClr>
                </a:solidFill>
                <a:hlinkClick r:id="rId2" tooltip="https://csrc.nist.gov/glossary/term/certification">
                  <a:extLst>
                    <a:ext uri="{A12FA001-AC4F-418D-AE19-62706E023703}">
                      <ahyp:hlinkClr xmlns:ahyp="http://schemas.microsoft.com/office/drawing/2018/hyperlinkcolor" val="tx"/>
                    </a:ext>
                  </a:extLst>
                </a:hlinkClick>
              </a:rPr>
              <a:t>https://csrc.nist.gov/glossary/term/certification</a:t>
            </a:r>
            <a:endParaRPr lang="en-US" dirty="0">
              <a:solidFill>
                <a:schemeClr val="accent6">
                  <a:lumMod val="60000"/>
                  <a:lumOff val="40000"/>
                </a:schemeClr>
              </a:solidFill>
            </a:endParaRPr>
          </a:p>
          <a:p>
            <a:pPr rtl="0"/>
            <a:r>
              <a:rPr lang="en-US" dirty="0">
                <a:solidFill>
                  <a:schemeClr val="accent6">
                    <a:lumMod val="60000"/>
                    <a:lumOff val="40000"/>
                  </a:schemeClr>
                </a:solidFill>
                <a:hlinkClick r:id="rId3" tooltip="https://csrc.nist.gov/glossary/term/assessment">
                  <a:extLst>
                    <a:ext uri="{A12FA001-AC4F-418D-AE19-62706E023703}">
                      <ahyp:hlinkClr xmlns:ahyp="http://schemas.microsoft.com/office/drawing/2018/hyperlinkcolor" val="tx"/>
                    </a:ext>
                  </a:extLst>
                </a:hlinkClick>
              </a:rPr>
              <a:t>https://csrc.nist.gov/glossary/term/assessment</a:t>
            </a:r>
            <a:endParaRPr lang="en-US" dirty="0">
              <a:solidFill>
                <a:schemeClr val="accent6">
                  <a:lumMod val="60000"/>
                  <a:lumOff val="40000"/>
                </a:schemeClr>
              </a:solidFill>
            </a:endParaRPr>
          </a:p>
          <a:p>
            <a:pPr rtl="0"/>
            <a:r>
              <a:rPr lang="en-US" dirty="0">
                <a:solidFill>
                  <a:schemeClr val="accent6">
                    <a:lumMod val="60000"/>
                    <a:lumOff val="40000"/>
                  </a:schemeClr>
                </a:solidFill>
                <a:hlinkClick r:id="rId4" tooltip="https://csrc.nist.gov/glossary/term/attestation">
                  <a:extLst>
                    <a:ext uri="{A12FA001-AC4F-418D-AE19-62706E023703}">
                      <ahyp:hlinkClr xmlns:ahyp="http://schemas.microsoft.com/office/drawing/2018/hyperlinkcolor" val="tx"/>
                    </a:ext>
                  </a:extLst>
                </a:hlinkClick>
              </a:rPr>
              <a:t>https://csrc.nist.gov/glossary/term/attestation</a:t>
            </a:r>
            <a:endParaRPr lang="en-US" dirty="0">
              <a:solidFill>
                <a:schemeClr val="accent6">
                  <a:lumMod val="60000"/>
                  <a:lumOff val="40000"/>
                </a:schemeClr>
              </a:solidFill>
            </a:endParaRPr>
          </a:p>
          <a:p>
            <a:endParaRPr lang="en-US" dirty="0"/>
          </a:p>
          <a:p>
            <a:endParaRPr lang="en-US" dirty="0"/>
          </a:p>
        </p:txBody>
      </p:sp>
    </p:spTree>
    <p:extLst>
      <p:ext uri="{BB962C8B-B14F-4D97-AF65-F5344CB8AC3E}">
        <p14:creationId xmlns:p14="http://schemas.microsoft.com/office/powerpoint/2010/main" val="224540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 Ready</a:t>
            </a:r>
          </a:p>
        </p:txBody>
      </p:sp>
      <p:sp>
        <p:nvSpPr>
          <p:cNvPr id="5" name="Text Placeholder 4"/>
          <p:cNvSpPr>
            <a:spLocks noGrp="1"/>
          </p:cNvSpPr>
          <p:nvPr>
            <p:ph type="body" sz="half" idx="2"/>
          </p:nvPr>
        </p:nvSpPr>
        <p:spPr/>
        <p:txBody>
          <a:bodyPr/>
          <a:lstStyle/>
          <a:p>
            <a:r>
              <a:rPr lang="en-US" dirty="0">
                <a:hlinkClick r:id="rId2"/>
              </a:rPr>
              <a:t>Cybersecurity executive order requirements are nearly complete, GAO says | </a:t>
            </a:r>
            <a:r>
              <a:rPr lang="en-US" dirty="0" err="1">
                <a:hlinkClick r:id="rId2"/>
              </a:rPr>
              <a:t>FedScoop</a:t>
            </a:r>
            <a:endParaRPr lang="en-US" dirty="0"/>
          </a:p>
          <a:p>
            <a:r>
              <a:rPr lang="en-US" dirty="0">
                <a:hlinkClick r:id="rId3"/>
              </a:rPr>
              <a:t>https://www.gao.gov/products/gao-24-106343</a:t>
            </a:r>
            <a:endParaRPr lang="en-US" dirty="0"/>
          </a:p>
          <a:p>
            <a:endParaRPr lang="en-US" dirty="0"/>
          </a:p>
        </p:txBody>
      </p:sp>
      <p:pic>
        <p:nvPicPr>
          <p:cNvPr id="1026" name="Picture 2">
            <a:extLst>
              <a:ext uri="{FF2B5EF4-FFF2-40B4-BE49-F238E27FC236}">
                <a16:creationId xmlns:a16="http://schemas.microsoft.com/office/drawing/2014/main" id="{8F7F03E2-69F1-DF64-3E8B-A954EE5189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457200"/>
            <a:ext cx="686752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4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A909A5-63AA-8B47-9E9E-80D5781DC33B}"/>
              </a:ext>
            </a:extLst>
          </p:cNvPr>
          <p:cNvPicPr>
            <a:picLocks noChangeAspect="1"/>
          </p:cNvPicPr>
          <p:nvPr/>
        </p:nvPicPr>
        <p:blipFill>
          <a:blip r:embed="rId2"/>
          <a:stretch>
            <a:fillRect/>
          </a:stretch>
        </p:blipFill>
        <p:spPr>
          <a:xfrm>
            <a:off x="3884612" y="304800"/>
            <a:ext cx="7791814" cy="5632204"/>
          </a:xfrm>
          <a:prstGeom prst="rect">
            <a:avLst/>
          </a:prstGeom>
        </p:spPr>
      </p:pic>
      <p:sp>
        <p:nvSpPr>
          <p:cNvPr id="10" name="Title 2">
            <a:extLst>
              <a:ext uri="{FF2B5EF4-FFF2-40B4-BE49-F238E27FC236}">
                <a16:creationId xmlns:a16="http://schemas.microsoft.com/office/drawing/2014/main" id="{A7DB8B9F-5D3E-F4B5-5FAD-157533E10F88}"/>
              </a:ext>
            </a:extLst>
          </p:cNvPr>
          <p:cNvSpPr>
            <a:spLocks noGrp="1"/>
          </p:cNvSpPr>
          <p:nvPr>
            <p:ph type="title"/>
          </p:nvPr>
        </p:nvSpPr>
        <p:spPr>
          <a:xfrm>
            <a:off x="760412" y="4038600"/>
            <a:ext cx="2895600" cy="1092200"/>
          </a:xfrm>
        </p:spPr>
        <p:txBody>
          <a:bodyPr/>
          <a:lstStyle/>
          <a:p>
            <a:r>
              <a:rPr lang="en-US" dirty="0"/>
              <a:t>What’s in it!</a:t>
            </a:r>
          </a:p>
        </p:txBody>
      </p:sp>
    </p:spTree>
    <p:extLst>
      <p:ext uri="{BB962C8B-B14F-4D97-AF65-F5344CB8AC3E}">
        <p14:creationId xmlns:p14="http://schemas.microsoft.com/office/powerpoint/2010/main" val="253977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A7DB8B9F-5D3E-F4B5-5FAD-157533E10F88}"/>
              </a:ext>
            </a:extLst>
          </p:cNvPr>
          <p:cNvSpPr>
            <a:spLocks noGrp="1"/>
          </p:cNvSpPr>
          <p:nvPr>
            <p:ph type="title"/>
          </p:nvPr>
        </p:nvSpPr>
        <p:spPr>
          <a:xfrm>
            <a:off x="760412" y="4038600"/>
            <a:ext cx="2895600" cy="1092200"/>
          </a:xfrm>
        </p:spPr>
        <p:txBody>
          <a:bodyPr>
            <a:normAutofit fontScale="90000"/>
          </a:bodyPr>
          <a:lstStyle/>
          <a:p>
            <a:br>
              <a:rPr lang="en-US" dirty="0"/>
            </a:br>
            <a:r>
              <a:rPr lang="en-US" dirty="0">
                <a:hlinkClick r:id="rId2"/>
              </a:rPr>
              <a:t>GAO-24-106343, CYBERSECURITY: Implementation of Executive Order Requirements Is Essential to Address Key Actions</a:t>
            </a:r>
            <a:endParaRPr lang="en-US" dirty="0"/>
          </a:p>
        </p:txBody>
      </p:sp>
      <p:pic>
        <p:nvPicPr>
          <p:cNvPr id="3" name="Picture 2">
            <a:extLst>
              <a:ext uri="{FF2B5EF4-FFF2-40B4-BE49-F238E27FC236}">
                <a16:creationId xmlns:a16="http://schemas.microsoft.com/office/drawing/2014/main" id="{8ABF6A77-AA1D-38F6-ADCD-15C0EF9B7279}"/>
              </a:ext>
            </a:extLst>
          </p:cNvPr>
          <p:cNvPicPr>
            <a:picLocks noChangeAspect="1"/>
          </p:cNvPicPr>
          <p:nvPr/>
        </p:nvPicPr>
        <p:blipFill>
          <a:blip r:embed="rId3"/>
          <a:stretch>
            <a:fillRect/>
          </a:stretch>
        </p:blipFill>
        <p:spPr>
          <a:xfrm>
            <a:off x="3960812" y="152400"/>
            <a:ext cx="6990476" cy="6133333"/>
          </a:xfrm>
          <a:prstGeom prst="rect">
            <a:avLst/>
          </a:prstGeom>
        </p:spPr>
      </p:pic>
    </p:spTree>
    <p:extLst>
      <p:ext uri="{BB962C8B-B14F-4D97-AF65-F5344CB8AC3E}">
        <p14:creationId xmlns:p14="http://schemas.microsoft.com/office/powerpoint/2010/main" val="23403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576ED1-49A8-C688-5F96-6CFB59B66F4D}"/>
              </a:ext>
            </a:extLst>
          </p:cNvPr>
          <p:cNvPicPr>
            <a:picLocks noChangeAspect="1"/>
          </p:cNvPicPr>
          <p:nvPr/>
        </p:nvPicPr>
        <p:blipFill>
          <a:blip r:embed="rId2"/>
          <a:stretch>
            <a:fillRect/>
          </a:stretch>
        </p:blipFill>
        <p:spPr>
          <a:xfrm>
            <a:off x="6018212" y="533400"/>
            <a:ext cx="4572000" cy="4572000"/>
          </a:xfrm>
          <a:prstGeom prst="rect">
            <a:avLst/>
          </a:prstGeom>
        </p:spPr>
      </p:pic>
      <p:sp>
        <p:nvSpPr>
          <p:cNvPr id="7" name="Title 2">
            <a:extLst>
              <a:ext uri="{FF2B5EF4-FFF2-40B4-BE49-F238E27FC236}">
                <a16:creationId xmlns:a16="http://schemas.microsoft.com/office/drawing/2014/main" id="{C300FAFC-3B4B-D3F8-616C-4883DEFAA30B}"/>
              </a:ext>
            </a:extLst>
          </p:cNvPr>
          <p:cNvSpPr>
            <a:spLocks noGrp="1"/>
          </p:cNvSpPr>
          <p:nvPr>
            <p:ph type="title"/>
          </p:nvPr>
        </p:nvSpPr>
        <p:spPr>
          <a:xfrm>
            <a:off x="1065212" y="3117661"/>
            <a:ext cx="3962400" cy="2006600"/>
          </a:xfrm>
        </p:spPr>
        <p:txBody>
          <a:bodyPr>
            <a:normAutofit fontScale="90000"/>
          </a:bodyPr>
          <a:lstStyle/>
          <a:p>
            <a:r>
              <a:rPr lang="en-US" dirty="0"/>
              <a:t>Prediction: If you want that government money, You could get nailed….</a:t>
            </a:r>
            <a:br>
              <a:rPr lang="en-US" dirty="0"/>
            </a:br>
            <a:br>
              <a:rPr lang="en-US" dirty="0"/>
            </a:br>
            <a:r>
              <a:rPr lang="en-US" dirty="0"/>
              <a:t>“The power of the purse.” via GSA Requirements</a:t>
            </a:r>
          </a:p>
        </p:txBody>
      </p:sp>
    </p:spTree>
    <p:extLst>
      <p:ext uri="{BB962C8B-B14F-4D97-AF65-F5344CB8AC3E}">
        <p14:creationId xmlns:p14="http://schemas.microsoft.com/office/powerpoint/2010/main" val="390102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6687" y="109884"/>
            <a:ext cx="10360501" cy="586203"/>
          </a:xfrm>
        </p:spPr>
        <p:txBody>
          <a:bodyPr anchor="b">
            <a:normAutofit fontScale="90000"/>
          </a:bodyPr>
          <a:lstStyle/>
          <a:p>
            <a:r>
              <a:rPr lang="en-US" dirty="0"/>
              <a:t>Chuck Anderson - Introduction</a:t>
            </a:r>
          </a:p>
        </p:txBody>
      </p:sp>
      <p:sp>
        <p:nvSpPr>
          <p:cNvPr id="2" name="TextBox 1">
            <a:extLst>
              <a:ext uri="{FF2B5EF4-FFF2-40B4-BE49-F238E27FC236}">
                <a16:creationId xmlns:a16="http://schemas.microsoft.com/office/drawing/2014/main" id="{B7DE9ADE-D09E-5220-DAA3-89E4932C837F}"/>
              </a:ext>
            </a:extLst>
          </p:cNvPr>
          <p:cNvSpPr txBox="1"/>
          <p:nvPr/>
        </p:nvSpPr>
        <p:spPr>
          <a:xfrm>
            <a:off x="7296754" y="3511528"/>
            <a:ext cx="3728393" cy="1384995"/>
          </a:xfrm>
          <a:prstGeom prst="rect">
            <a:avLst/>
          </a:prstGeom>
          <a:noFill/>
        </p:spPr>
        <p:txBody>
          <a:bodyPr wrap="none" rtlCol="0">
            <a:spAutoFit/>
          </a:bodyPr>
          <a:lstStyle/>
          <a:p>
            <a:pPr marL="457200" indent="-457200">
              <a:buFont typeface="Arial" panose="020B0604020202020204" pitchFamily="34" charset="0"/>
              <a:buChar char="•"/>
            </a:pPr>
            <a:r>
              <a:rPr lang="en-US" sz="2800" dirty="0"/>
              <a:t>All Personal Opinions</a:t>
            </a:r>
          </a:p>
          <a:p>
            <a:pPr marL="457200" indent="-457200">
              <a:buFont typeface="Arial" panose="020B0604020202020204" pitchFamily="34" charset="0"/>
              <a:buChar char="•"/>
            </a:pPr>
            <a:r>
              <a:rPr lang="en-US" sz="2800" dirty="0"/>
              <a:t>No Company Names</a:t>
            </a:r>
          </a:p>
          <a:p>
            <a:pPr marL="457200" indent="-457200">
              <a:buFont typeface="Arial" panose="020B0604020202020204" pitchFamily="34" charset="0"/>
              <a:buChar char="•"/>
            </a:pPr>
            <a:r>
              <a:rPr lang="en-US" sz="2800" dirty="0"/>
              <a:t>Plenty of stories </a:t>
            </a:r>
          </a:p>
        </p:txBody>
      </p:sp>
      <p:sp>
        <p:nvSpPr>
          <p:cNvPr id="6" name="TextBox 5">
            <a:extLst>
              <a:ext uri="{FF2B5EF4-FFF2-40B4-BE49-F238E27FC236}">
                <a16:creationId xmlns:a16="http://schemas.microsoft.com/office/drawing/2014/main" id="{AFC28B29-0D3B-A873-45B9-64B0FC27962A}"/>
              </a:ext>
            </a:extLst>
          </p:cNvPr>
          <p:cNvSpPr txBox="1"/>
          <p:nvPr/>
        </p:nvSpPr>
        <p:spPr>
          <a:xfrm>
            <a:off x="7466012" y="5254686"/>
            <a:ext cx="4507302" cy="1200329"/>
          </a:xfrm>
          <a:prstGeom prst="rect">
            <a:avLst/>
          </a:prstGeom>
          <a:noFill/>
        </p:spPr>
        <p:txBody>
          <a:bodyPr wrap="square">
            <a:spAutoFit/>
          </a:bodyPr>
          <a:lstStyle/>
          <a:p>
            <a:r>
              <a:rPr lang="en-US" sz="1800" dirty="0">
                <a:latin typeface="+mj-lt"/>
                <a:ea typeface="+mj-ea"/>
                <a:cs typeface="+mj-cs"/>
              </a:rPr>
              <a:t>CAVEAT EMPTOR (Lat. “let the buyer beware”), a rule of law that warns the purchaser to take care and examine property before he buys it. -Wikipedia</a:t>
            </a:r>
          </a:p>
        </p:txBody>
      </p:sp>
      <p:sp>
        <p:nvSpPr>
          <p:cNvPr id="7" name="TextBox 6">
            <a:extLst>
              <a:ext uri="{FF2B5EF4-FFF2-40B4-BE49-F238E27FC236}">
                <a16:creationId xmlns:a16="http://schemas.microsoft.com/office/drawing/2014/main" id="{99DB7176-5196-DC4F-E7E4-9715EF6F3C8E}"/>
              </a:ext>
            </a:extLst>
          </p:cNvPr>
          <p:cNvSpPr txBox="1"/>
          <p:nvPr/>
        </p:nvSpPr>
        <p:spPr>
          <a:xfrm>
            <a:off x="7296754" y="402985"/>
            <a:ext cx="4350793" cy="2677656"/>
          </a:xfrm>
          <a:prstGeom prst="rect">
            <a:avLst/>
          </a:prstGeom>
          <a:noFill/>
        </p:spPr>
        <p:txBody>
          <a:bodyPr wrap="square" rtlCol="0">
            <a:spAutoFit/>
          </a:bodyPr>
          <a:lstStyle/>
          <a:p>
            <a:r>
              <a:rPr lang="en-US" sz="2800" dirty="0"/>
              <a:t>Charles “Chuck” Anderson</a:t>
            </a:r>
          </a:p>
          <a:p>
            <a:r>
              <a:rPr lang="en-US" sz="2800" dirty="0"/>
              <a:t>PMP, CISSP, CSM, ITIL, </a:t>
            </a:r>
            <a:r>
              <a:rPr lang="en-US" sz="2800" dirty="0" err="1"/>
              <a:t>etc</a:t>
            </a:r>
            <a:endParaRPr lang="en-US" sz="2800" dirty="0"/>
          </a:p>
          <a:p>
            <a:r>
              <a:rPr lang="en-US" sz="2800" dirty="0"/>
              <a:t>BS in Cyber, MBA</a:t>
            </a:r>
          </a:p>
          <a:p>
            <a:endParaRPr lang="en-US" sz="2800" dirty="0"/>
          </a:p>
          <a:p>
            <a:r>
              <a:rPr lang="en-US" sz="2800" dirty="0"/>
              <a:t>Recovering… C#, DBA, </a:t>
            </a:r>
          </a:p>
          <a:p>
            <a:r>
              <a:rPr lang="en-US" sz="2800" dirty="0"/>
              <a:t>+ Solution Builder</a:t>
            </a:r>
          </a:p>
        </p:txBody>
      </p:sp>
      <p:pic>
        <p:nvPicPr>
          <p:cNvPr id="11" name="Content Placeholder 10">
            <a:extLst>
              <a:ext uri="{FF2B5EF4-FFF2-40B4-BE49-F238E27FC236}">
                <a16:creationId xmlns:a16="http://schemas.microsoft.com/office/drawing/2014/main" id="{2F6934FB-2702-B07F-4FDC-6F1E6DF60A73}"/>
              </a:ext>
            </a:extLst>
          </p:cNvPr>
          <p:cNvPicPr>
            <a:picLocks noGrp="1" noChangeAspect="1"/>
          </p:cNvPicPr>
          <p:nvPr>
            <p:ph idx="1"/>
          </p:nvPr>
        </p:nvPicPr>
        <p:blipFill>
          <a:blip r:embed="rId2"/>
          <a:stretch>
            <a:fillRect/>
          </a:stretch>
        </p:blipFill>
        <p:spPr>
          <a:xfrm>
            <a:off x="1246816" y="953283"/>
            <a:ext cx="5146450" cy="2768600"/>
          </a:xfrm>
          <a:prstGeom prst="rect">
            <a:avLst/>
          </a:prstGeom>
        </p:spPr>
      </p:pic>
      <p:sp>
        <p:nvSpPr>
          <p:cNvPr id="10" name="TextBox 9">
            <a:extLst>
              <a:ext uri="{FF2B5EF4-FFF2-40B4-BE49-F238E27FC236}">
                <a16:creationId xmlns:a16="http://schemas.microsoft.com/office/drawing/2014/main" id="{4DDA191C-9BA9-DE95-CCA2-FF7EBAAE28EE}"/>
              </a:ext>
            </a:extLst>
          </p:cNvPr>
          <p:cNvSpPr txBox="1"/>
          <p:nvPr/>
        </p:nvSpPr>
        <p:spPr>
          <a:xfrm>
            <a:off x="1164829" y="3820859"/>
            <a:ext cx="6105378" cy="1569660"/>
          </a:xfrm>
          <a:prstGeom prst="rect">
            <a:avLst/>
          </a:prstGeom>
          <a:noFill/>
        </p:spPr>
        <p:txBody>
          <a:bodyPr wrap="square">
            <a:spAutoFit/>
          </a:bodyPr>
          <a:lstStyle/>
          <a:p>
            <a:r>
              <a:rPr lang="en-US" b="0" i="0" dirty="0">
                <a:solidFill>
                  <a:srgbClr val="F2F2F2"/>
                </a:solidFill>
                <a:effectLst/>
                <a:highlight>
                  <a:srgbClr val="0E1113"/>
                </a:highlight>
                <a:latin typeface="-apple-system"/>
              </a:rPr>
              <a:t>My spirit animal is </a:t>
            </a:r>
            <a:r>
              <a:rPr lang="en-US" dirty="0">
                <a:solidFill>
                  <a:srgbClr val="F2F2F2"/>
                </a:solidFill>
                <a:highlight>
                  <a:srgbClr val="0E1113"/>
                </a:highlight>
                <a:latin typeface="-apple-system"/>
              </a:rPr>
              <a:t>also known as </a:t>
            </a:r>
          </a:p>
          <a:p>
            <a:endParaRPr lang="en-US" dirty="0">
              <a:solidFill>
                <a:srgbClr val="F2F2F2"/>
              </a:solidFill>
              <a:highlight>
                <a:srgbClr val="0E1113"/>
              </a:highlight>
              <a:latin typeface="-apple-system"/>
            </a:endParaRPr>
          </a:p>
          <a:p>
            <a:r>
              <a:rPr lang="en-US" dirty="0">
                <a:solidFill>
                  <a:srgbClr val="F2F2F2"/>
                </a:solidFill>
                <a:highlight>
                  <a:srgbClr val="0E1113"/>
                </a:highlight>
                <a:latin typeface="-apple-system"/>
              </a:rPr>
              <a:t>“</a:t>
            </a:r>
            <a:r>
              <a:rPr lang="en-US" b="0" i="0" dirty="0">
                <a:solidFill>
                  <a:srgbClr val="F2F2F2"/>
                </a:solidFill>
                <a:effectLst/>
                <a:highlight>
                  <a:srgbClr val="0E1113"/>
                </a:highlight>
                <a:latin typeface="-apple-system"/>
              </a:rPr>
              <a:t>The ancient Egyptian god of frustration...”</a:t>
            </a:r>
          </a:p>
          <a:p>
            <a:r>
              <a:rPr lang="en-US" dirty="0">
                <a:solidFill>
                  <a:srgbClr val="F2F2F2"/>
                </a:solidFill>
                <a:highlight>
                  <a:srgbClr val="0E1113"/>
                </a:highlight>
                <a:latin typeface="-apple-system"/>
              </a:rPr>
              <a:t>(1994) Michael Garibaldi  - Babylon 5</a:t>
            </a:r>
            <a:endParaRPr lang="en-US" dirty="0"/>
          </a:p>
        </p:txBody>
      </p:sp>
    </p:spTree>
    <p:extLst>
      <p:ext uri="{BB962C8B-B14F-4D97-AF65-F5344CB8AC3E}">
        <p14:creationId xmlns:p14="http://schemas.microsoft.com/office/powerpoint/2010/main" val="120514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Gets Better – what about consumers…</a:t>
            </a:r>
            <a:br>
              <a:rPr lang="en-US" dirty="0"/>
            </a:br>
            <a:endParaRPr lang="en-US" dirty="0"/>
          </a:p>
        </p:txBody>
      </p:sp>
    </p:spTree>
    <p:extLst>
      <p:ext uri="{BB962C8B-B14F-4D97-AF65-F5344CB8AC3E}">
        <p14:creationId xmlns:p14="http://schemas.microsoft.com/office/powerpoint/2010/main" val="339532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1182" y="1193800"/>
            <a:ext cx="4062942" cy="863600"/>
          </a:xfrm>
        </p:spPr>
        <p:txBody>
          <a:bodyPr/>
          <a:lstStyle/>
          <a:p>
            <a:r>
              <a:rPr lang="en-US" dirty="0"/>
              <a:t>Software Labeling</a:t>
            </a:r>
          </a:p>
        </p:txBody>
      </p:sp>
      <p:sp>
        <p:nvSpPr>
          <p:cNvPr id="5" name="Text Placeholder 4"/>
          <p:cNvSpPr>
            <a:spLocks noGrp="1"/>
          </p:cNvSpPr>
          <p:nvPr>
            <p:ph type="body" sz="half" idx="2"/>
          </p:nvPr>
        </p:nvSpPr>
        <p:spPr>
          <a:xfrm>
            <a:off x="912812" y="4800600"/>
            <a:ext cx="4062942" cy="1219200"/>
          </a:xfrm>
        </p:spPr>
        <p:txBody>
          <a:bodyPr/>
          <a:lstStyle/>
          <a:p>
            <a:r>
              <a:rPr lang="en-US" dirty="0">
                <a:hlinkClick r:id="rId2"/>
              </a:rPr>
              <a:t>Recommended Criteria for Cybersecurity Labeling of Consumer Software (nist.gov)</a:t>
            </a:r>
            <a:endParaRPr lang="en-US"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A1C8C7F1-2FE0-93B2-C733-82368A0AD069}"/>
              </a:ext>
            </a:extLst>
          </p:cNvPr>
          <p:cNvSpPr txBox="1"/>
          <p:nvPr/>
        </p:nvSpPr>
        <p:spPr>
          <a:xfrm>
            <a:off x="5332493" y="474176"/>
            <a:ext cx="6106562" cy="5632311"/>
          </a:xfrm>
          <a:prstGeom prst="rect">
            <a:avLst/>
          </a:prstGeom>
          <a:noFill/>
        </p:spPr>
        <p:txBody>
          <a:bodyPr wrap="square">
            <a:spAutoFit/>
          </a:bodyPr>
          <a:lstStyle/>
          <a:p>
            <a:r>
              <a:rPr lang="en-US" dirty="0"/>
              <a:t>The software cybersecurity labeling provisions in the May 12, 2021, Executive Order on Improving the Nation’s Cybersecurity (14028) aim to aid consumers in their software selection decisions by enabling comparisons among products and educating them about software security considerations. This transparency may also encourage providers to consider cybersecurity aspects of their software and ways to achieve greater consumer trust and confidence in the software, and ultimately, to improve the management of related cybersecurity risks.</a:t>
            </a:r>
          </a:p>
          <a:p>
            <a:endParaRPr lang="en-US" dirty="0"/>
          </a:p>
          <a:p>
            <a:r>
              <a:rPr lang="en-US" dirty="0"/>
              <a:t>Page 23</a:t>
            </a:r>
          </a:p>
        </p:txBody>
      </p:sp>
    </p:spTree>
    <p:extLst>
      <p:ext uri="{BB962C8B-B14F-4D97-AF65-F5344CB8AC3E}">
        <p14:creationId xmlns:p14="http://schemas.microsoft.com/office/powerpoint/2010/main" val="39425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Risk Aversion</a:t>
            </a:r>
          </a:p>
        </p:txBody>
      </p:sp>
      <p:sp>
        <p:nvSpPr>
          <p:cNvPr id="5" name="Text Placeholder 4"/>
          <p:cNvSpPr>
            <a:spLocks noGrp="1"/>
          </p:cNvSpPr>
          <p:nvPr>
            <p:ph type="body" sz="half" idx="2"/>
          </p:nvPr>
        </p:nvSpPr>
        <p:spPr>
          <a:xfrm>
            <a:off x="912812" y="4800600"/>
            <a:ext cx="4062942" cy="1219200"/>
          </a:xfrm>
        </p:spPr>
        <p:txBody>
          <a:bodyPr/>
          <a:lstStyle/>
          <a:p>
            <a:r>
              <a:rPr lang="en-US" dirty="0">
                <a:hlinkClick r:id="rId2"/>
              </a:rPr>
              <a:t>Recommended Criteria for Cybersecurity Labeling of Consumer Software (nist.gov)</a:t>
            </a:r>
            <a:endParaRPr lang="en-US"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A1C8C7F1-2FE0-93B2-C733-82368A0AD069}"/>
              </a:ext>
            </a:extLst>
          </p:cNvPr>
          <p:cNvSpPr txBox="1"/>
          <p:nvPr/>
        </p:nvSpPr>
        <p:spPr>
          <a:xfrm>
            <a:off x="5332493" y="474176"/>
            <a:ext cx="6106562" cy="5632311"/>
          </a:xfrm>
          <a:prstGeom prst="rect">
            <a:avLst/>
          </a:prstGeom>
          <a:noFill/>
        </p:spPr>
        <p:txBody>
          <a:bodyPr wrap="square">
            <a:spAutoFit/>
          </a:bodyPr>
          <a:lstStyle/>
          <a:p>
            <a:r>
              <a:rPr lang="en-US" dirty="0"/>
              <a:t>A binary label (sometimes called a “seal of approval”) is a single label indicating a product has met a baseline standard. Examples include Energy Star [EPA], USDA Organic [USDA], and the government of Finland’s cybersecurity label [FINLAND]</a:t>
            </a:r>
          </a:p>
          <a:p>
            <a:r>
              <a:rPr lang="en-US" dirty="0"/>
              <a:t>Page 24</a:t>
            </a:r>
          </a:p>
          <a:p>
            <a:endParaRPr lang="en-US" dirty="0"/>
          </a:p>
          <a:p>
            <a:r>
              <a:rPr lang="en-US" dirty="0"/>
              <a:t>Finland is </a:t>
            </a:r>
          </a:p>
          <a:p>
            <a:r>
              <a:rPr lang="en-US" dirty="0">
                <a:hlinkClick r:id="rId3"/>
              </a:rPr>
              <a:t>Cybersecurity Label | Cybersecurity Label (tietoturvamerkki.fi)</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3137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2412" y="4800600"/>
            <a:ext cx="5638800" cy="1905000"/>
          </a:xfrm>
        </p:spPr>
        <p:txBody>
          <a:bodyPr>
            <a:normAutofit fontScale="90000"/>
          </a:bodyPr>
          <a:lstStyle/>
          <a:p>
            <a:r>
              <a:rPr lang="en-US" dirty="0">
                <a:solidFill>
                  <a:schemeClr val="tx1">
                    <a:lumMod val="95000"/>
                  </a:schemeClr>
                </a:solidFill>
              </a:rPr>
              <a:t>Finland is doing it</a:t>
            </a:r>
            <a:br>
              <a:rPr lang="en-US" dirty="0"/>
            </a:br>
            <a:br>
              <a:rPr lang="en-US" dirty="0"/>
            </a:br>
            <a:r>
              <a:rPr lang="en-US" dirty="0">
                <a:hlinkClick r:id="rId2"/>
              </a:rPr>
              <a:t>Cybersecurity Label | Cybersecurity Label (tietoturvamerkki.fi)</a:t>
            </a:r>
            <a:br>
              <a:rPr lang="en-US" dirty="0"/>
            </a:br>
            <a:endParaRPr lang="en-US" dirty="0"/>
          </a:p>
        </p:txBody>
      </p:sp>
      <p:sp>
        <p:nvSpPr>
          <p:cNvPr id="5" name="Text Placeholder 4"/>
          <p:cNvSpPr>
            <a:spLocks noGrp="1"/>
          </p:cNvSpPr>
          <p:nvPr>
            <p:ph type="body" sz="half" idx="2"/>
          </p:nvPr>
        </p:nvSpPr>
        <p:spPr>
          <a:xfrm>
            <a:off x="912812" y="4800600"/>
            <a:ext cx="4062942" cy="1219200"/>
          </a:xfrm>
        </p:spPr>
        <p:txBody>
          <a:bodyPr>
            <a:normAutofit fontScale="85000" lnSpcReduction="10000"/>
          </a:bodyPr>
          <a:lstStyle/>
          <a:p>
            <a:r>
              <a:rPr lang="en-US" dirty="0">
                <a:hlinkClick r:id="rId3"/>
              </a:rPr>
              <a:t>Recommended Criteria for Cybersecurity Labeling of Consumer Software (nist.gov)</a:t>
            </a:r>
            <a:endParaRPr lang="en-US" dirty="0"/>
          </a:p>
          <a:p>
            <a:r>
              <a:rPr lang="en-US" dirty="0"/>
              <a:t>“and the government of Finland’s cybersecurity label” Link from Page 26</a:t>
            </a:r>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B66541DF-4DA5-2941-432B-C0C392DBE682}"/>
              </a:ext>
            </a:extLst>
          </p:cNvPr>
          <p:cNvPicPr>
            <a:picLocks noChangeAspect="1"/>
          </p:cNvPicPr>
          <p:nvPr/>
        </p:nvPicPr>
        <p:blipFill>
          <a:blip r:embed="rId4"/>
          <a:stretch>
            <a:fillRect/>
          </a:stretch>
        </p:blipFill>
        <p:spPr>
          <a:xfrm>
            <a:off x="5408612" y="161453"/>
            <a:ext cx="5343465" cy="4267200"/>
          </a:xfrm>
          <a:prstGeom prst="rect">
            <a:avLst/>
          </a:prstGeom>
        </p:spPr>
      </p:pic>
    </p:spTree>
    <p:extLst>
      <p:ext uri="{BB962C8B-B14F-4D97-AF65-F5344CB8AC3E}">
        <p14:creationId xmlns:p14="http://schemas.microsoft.com/office/powerpoint/2010/main" val="12190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8883" y="274637"/>
            <a:ext cx="10360501" cy="1554163"/>
          </a:xfrm>
        </p:spPr>
        <p:txBody>
          <a:bodyPr>
            <a:normAutofit fontScale="90000"/>
          </a:bodyPr>
          <a:lstStyle/>
          <a:p>
            <a:pPr marL="0" marR="0" indent="0">
              <a:lnSpc>
                <a:spcPct val="107000"/>
              </a:lnSpc>
              <a:spcBef>
                <a:spcPts val="0"/>
              </a:spcBef>
              <a:spcAft>
                <a:spcPts val="800"/>
              </a:spcAft>
              <a:buNone/>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At a minimum, consumers should have online access – not necessarily included in the label itself – to the following information: </a:t>
            </a:r>
          </a:p>
        </p:txBody>
      </p:sp>
      <p:sp>
        <p:nvSpPr>
          <p:cNvPr id="6" name="Content Placeholder 5">
            <a:extLst>
              <a:ext uri="{FF2B5EF4-FFF2-40B4-BE49-F238E27FC236}">
                <a16:creationId xmlns:a16="http://schemas.microsoft.com/office/drawing/2014/main" id="{7818E73A-9591-F29C-C650-1E3B190A6C95}"/>
              </a:ext>
            </a:extLst>
          </p:cNvPr>
          <p:cNvSpPr>
            <a:spLocks noGrp="1"/>
          </p:cNvSpPr>
          <p:nvPr>
            <p:ph sz="half" idx="1"/>
          </p:nvPr>
        </p:nvSpPr>
        <p:spPr>
          <a:xfrm>
            <a:off x="1218883" y="2209800"/>
            <a:ext cx="5078677" cy="3962400"/>
          </a:xfrm>
        </p:spPr>
        <p:txBody>
          <a:bodyPr>
            <a:noAutofit/>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Intent and scope – What the label means and does not mean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 Product criteria – What cybersecurity properties are included in the baseline and why and how these were selected;</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 A glossary of applicable technical terms, written in plain language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General information about conformity assessment – How cybersecurity properties are evaluated</a:t>
            </a:r>
          </a:p>
        </p:txBody>
      </p:sp>
      <p:sp>
        <p:nvSpPr>
          <p:cNvPr id="7" name="Content Placeholder 6">
            <a:extLst>
              <a:ext uri="{FF2B5EF4-FFF2-40B4-BE49-F238E27FC236}">
                <a16:creationId xmlns:a16="http://schemas.microsoft.com/office/drawing/2014/main" id="{AF5C387D-F5DC-87D4-CC42-57065DAB0AC2}"/>
              </a:ext>
            </a:extLst>
          </p:cNvPr>
          <p:cNvSpPr>
            <a:spLocks noGrp="1"/>
          </p:cNvSpPr>
          <p:nvPr>
            <p:ph sz="half" idx="2"/>
          </p:nvPr>
        </p:nvSpPr>
        <p:spPr>
          <a:xfrm>
            <a:off x="6500707" y="2209800"/>
            <a:ext cx="5078677" cy="3962400"/>
          </a:xfrm>
        </p:spPr>
        <p:txBody>
          <a:bodyPr>
            <a:normAutofit fontScale="92500" lnSpcReduction="10000"/>
          </a:bodyPr>
          <a:lstStyle/>
          <a:p>
            <a:pPr marL="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 Declaration of conformity </a:t>
            </a:r>
            <a:endParaRPr lang="en-US" sz="2000" dirty="0"/>
          </a:p>
          <a:p>
            <a:pPr marL="0" marR="0">
              <a:lnSpc>
                <a:spcPct val="107000"/>
              </a:lnSpc>
              <a:spcBef>
                <a:spcPts val="0"/>
              </a:spcBef>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 User Data </a:t>
            </a:r>
          </a:p>
          <a:p>
            <a:pPr marL="0" marR="0">
              <a:lnSpc>
                <a:spcPct val="107000"/>
              </a:lnSpc>
              <a:spcBef>
                <a:spcPts val="0"/>
              </a:spcBef>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 Scope </a:t>
            </a:r>
          </a:p>
          <a:p>
            <a:pPr marL="0" marR="0">
              <a:lnSpc>
                <a:spcPct val="107000"/>
              </a:lnSpc>
              <a:spcBef>
                <a:spcPts val="0"/>
              </a:spcBef>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 Changing applicability </a:t>
            </a:r>
          </a:p>
          <a:p>
            <a:pPr marL="0" marR="0">
              <a:lnSpc>
                <a:spcPct val="107000"/>
              </a:lnSpc>
              <a:spcBef>
                <a:spcPts val="0"/>
              </a:spcBef>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 Expectations for consumers – The responsibility consumers share in securing software and how their actions (or inactions) can impact the software’s cybersecurity </a:t>
            </a:r>
          </a:p>
          <a:p>
            <a:pPr marL="0" marR="0">
              <a:lnSpc>
                <a:spcPct val="107000"/>
              </a:lnSpc>
              <a:spcBef>
                <a:spcPts val="0"/>
              </a:spcBef>
              <a:spcAft>
                <a:spcPts val="800"/>
              </a:spcAft>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 Contact information for the labeling program and information on how consumers can issue a complaint against a vendor regarding a product label</a:t>
            </a:r>
          </a:p>
          <a:p>
            <a:endParaRPr lang="en-US" dirty="0"/>
          </a:p>
        </p:txBody>
      </p:sp>
      <p:sp>
        <p:nvSpPr>
          <p:cNvPr id="9" name="TextBox 8">
            <a:extLst>
              <a:ext uri="{FF2B5EF4-FFF2-40B4-BE49-F238E27FC236}">
                <a16:creationId xmlns:a16="http://schemas.microsoft.com/office/drawing/2014/main" id="{AEAE510C-26C8-7209-E7F4-6C3B20080A42}"/>
              </a:ext>
            </a:extLst>
          </p:cNvPr>
          <p:cNvSpPr txBox="1"/>
          <p:nvPr/>
        </p:nvSpPr>
        <p:spPr>
          <a:xfrm>
            <a:off x="1065133" y="6156403"/>
            <a:ext cx="10668000" cy="830997"/>
          </a:xfrm>
          <a:prstGeom prst="rect">
            <a:avLst/>
          </a:prstGeom>
          <a:noFill/>
        </p:spPr>
        <p:txBody>
          <a:bodyPr wrap="square">
            <a:spAutoFit/>
          </a:bodyPr>
          <a:lstStyle/>
          <a:p>
            <a:r>
              <a:rPr lang="en-US" dirty="0">
                <a:hlinkClick r:id="rId2"/>
              </a:rPr>
              <a:t>Recommended Criteria for Cybersecurity Labeling of Consumer Software (nist.gov)</a:t>
            </a:r>
            <a:r>
              <a:rPr lang="en-US" dirty="0"/>
              <a:t> PG 28</a:t>
            </a:r>
          </a:p>
        </p:txBody>
      </p:sp>
    </p:spTree>
    <p:extLst>
      <p:ext uri="{BB962C8B-B14F-4D97-AF65-F5344CB8AC3E}">
        <p14:creationId xmlns:p14="http://schemas.microsoft.com/office/powerpoint/2010/main" val="279170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576ED1-49A8-C688-5F96-6CFB59B66F4D}"/>
              </a:ext>
            </a:extLst>
          </p:cNvPr>
          <p:cNvPicPr>
            <a:picLocks noChangeAspect="1"/>
          </p:cNvPicPr>
          <p:nvPr/>
        </p:nvPicPr>
        <p:blipFill>
          <a:blip r:embed="rId2"/>
          <a:stretch>
            <a:fillRect/>
          </a:stretch>
        </p:blipFill>
        <p:spPr>
          <a:xfrm>
            <a:off x="6018212" y="533400"/>
            <a:ext cx="4572000" cy="4572000"/>
          </a:xfrm>
          <a:prstGeom prst="rect">
            <a:avLst/>
          </a:prstGeom>
        </p:spPr>
      </p:pic>
      <p:sp>
        <p:nvSpPr>
          <p:cNvPr id="7" name="Title 2">
            <a:extLst>
              <a:ext uri="{FF2B5EF4-FFF2-40B4-BE49-F238E27FC236}">
                <a16:creationId xmlns:a16="http://schemas.microsoft.com/office/drawing/2014/main" id="{C300FAFC-3B4B-D3F8-616C-4883DEFAA30B}"/>
              </a:ext>
            </a:extLst>
          </p:cNvPr>
          <p:cNvSpPr>
            <a:spLocks noGrp="1"/>
          </p:cNvSpPr>
          <p:nvPr>
            <p:ph type="title"/>
          </p:nvPr>
        </p:nvSpPr>
        <p:spPr>
          <a:xfrm>
            <a:off x="1065212" y="1676400"/>
            <a:ext cx="3962400" cy="3447861"/>
          </a:xfrm>
        </p:spPr>
        <p:txBody>
          <a:bodyPr>
            <a:normAutofit fontScale="90000"/>
          </a:bodyPr>
          <a:lstStyle/>
          <a:p>
            <a:r>
              <a:rPr lang="en-US" dirty="0"/>
              <a:t>Prediction: If you want that </a:t>
            </a:r>
            <a:r>
              <a:rPr lang="en-US" strike="sngStrike" dirty="0">
                <a:solidFill>
                  <a:srgbClr val="FF0000"/>
                </a:solidFill>
              </a:rPr>
              <a:t>government</a:t>
            </a:r>
            <a:r>
              <a:rPr lang="en-US" dirty="0"/>
              <a:t> money, You could get nailed….</a:t>
            </a:r>
            <a:br>
              <a:rPr lang="en-US" dirty="0"/>
            </a:br>
            <a:br>
              <a:rPr lang="en-US" dirty="0"/>
            </a:br>
            <a:r>
              <a:rPr lang="en-US" sz="2000" dirty="0">
                <a:solidFill>
                  <a:srgbClr val="FFFF00"/>
                </a:solidFill>
              </a:rPr>
              <a:t>Somehow the scope went from “critical” software.. </a:t>
            </a:r>
            <a:br>
              <a:rPr lang="en-US" sz="2000" dirty="0">
                <a:solidFill>
                  <a:srgbClr val="FFFF00"/>
                </a:solidFill>
              </a:rPr>
            </a:br>
            <a:br>
              <a:rPr lang="en-US" sz="2000" dirty="0">
                <a:solidFill>
                  <a:srgbClr val="FFFF00"/>
                </a:solidFill>
              </a:rPr>
            </a:br>
            <a:r>
              <a:rPr lang="en-US" sz="2000" dirty="0">
                <a:solidFill>
                  <a:srgbClr val="FFFF00"/>
                </a:solidFill>
              </a:rPr>
              <a:t>to consumer software labels Between 2021 and 2024</a:t>
            </a:r>
          </a:p>
        </p:txBody>
      </p:sp>
    </p:spTree>
    <p:extLst>
      <p:ext uri="{BB962C8B-B14F-4D97-AF65-F5344CB8AC3E}">
        <p14:creationId xmlns:p14="http://schemas.microsoft.com/office/powerpoint/2010/main" val="305258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FE4C-7B3F-F8A1-2D97-775EBCDE0535}"/>
              </a:ext>
            </a:extLst>
          </p:cNvPr>
          <p:cNvSpPr>
            <a:spLocks noGrp="1"/>
          </p:cNvSpPr>
          <p:nvPr>
            <p:ph type="title"/>
          </p:nvPr>
        </p:nvSpPr>
        <p:spPr/>
        <p:txBody>
          <a:bodyPr/>
          <a:lstStyle/>
          <a:p>
            <a:r>
              <a:rPr lang="en-US" dirty="0"/>
              <a:t>Definition </a:t>
            </a:r>
          </a:p>
        </p:txBody>
      </p:sp>
      <p:sp>
        <p:nvSpPr>
          <p:cNvPr id="4" name="TextBox 3">
            <a:extLst>
              <a:ext uri="{FF2B5EF4-FFF2-40B4-BE49-F238E27FC236}">
                <a16:creationId xmlns:a16="http://schemas.microsoft.com/office/drawing/2014/main" id="{7A16DC8F-A403-1BE6-52A4-1545CB583626}"/>
              </a:ext>
            </a:extLst>
          </p:cNvPr>
          <p:cNvSpPr txBox="1"/>
          <p:nvPr/>
        </p:nvSpPr>
        <p:spPr>
          <a:xfrm>
            <a:off x="2208212" y="1521234"/>
            <a:ext cx="9371172" cy="4893647"/>
          </a:xfrm>
          <a:prstGeom prst="rect">
            <a:avLst/>
          </a:prstGeom>
          <a:noFill/>
        </p:spPr>
        <p:txBody>
          <a:bodyPr wrap="square">
            <a:spAutoFit/>
          </a:bodyPr>
          <a:lstStyle/>
          <a:p>
            <a:r>
              <a:rPr lang="en-US" dirty="0">
                <a:solidFill>
                  <a:srgbClr val="92D050"/>
                </a:solidFill>
              </a:rPr>
              <a:t>Certification </a:t>
            </a:r>
            <a:r>
              <a:rPr lang="en-US" dirty="0"/>
              <a:t>-- The process of verifying the correctness of a statement or claim and issuing a certificate as to its correctness</a:t>
            </a:r>
          </a:p>
          <a:p>
            <a:endParaRPr lang="en-US" dirty="0">
              <a:solidFill>
                <a:srgbClr val="92D050"/>
              </a:solidFill>
            </a:endParaRPr>
          </a:p>
          <a:p>
            <a:r>
              <a:rPr lang="en-US" dirty="0">
                <a:solidFill>
                  <a:srgbClr val="92D050"/>
                </a:solidFill>
              </a:rPr>
              <a:t>Assessment </a:t>
            </a:r>
            <a:r>
              <a:rPr lang="en-US" dirty="0"/>
              <a:t>-- The process of identifying risks</a:t>
            </a:r>
          </a:p>
          <a:p>
            <a:endParaRPr lang="en-US" dirty="0">
              <a:solidFill>
                <a:srgbClr val="92D050"/>
              </a:solidFill>
            </a:endParaRPr>
          </a:p>
          <a:p>
            <a:r>
              <a:rPr lang="en-US" dirty="0">
                <a:solidFill>
                  <a:srgbClr val="92D050"/>
                </a:solidFill>
              </a:rPr>
              <a:t>Self Attestation  </a:t>
            </a:r>
            <a:r>
              <a:rPr lang="en-US" dirty="0"/>
              <a:t>-- The self issuance of a statement, based on a decision, that fulfillment of specified requirements has been demonstrated.</a:t>
            </a:r>
          </a:p>
          <a:p>
            <a:endParaRPr lang="en-US" dirty="0"/>
          </a:p>
          <a:p>
            <a:r>
              <a:rPr lang="en-US" dirty="0">
                <a:solidFill>
                  <a:schemeClr val="accent6">
                    <a:lumMod val="60000"/>
                    <a:lumOff val="40000"/>
                  </a:schemeClr>
                </a:solidFill>
                <a:hlinkClick r:id="rId2" tooltip="https://csrc.nist.gov/glossary/term/certification">
                  <a:extLst>
                    <a:ext uri="{A12FA001-AC4F-418D-AE19-62706E023703}">
                      <ahyp:hlinkClr xmlns:ahyp="http://schemas.microsoft.com/office/drawing/2018/hyperlinkcolor" val="tx"/>
                    </a:ext>
                  </a:extLst>
                </a:hlinkClick>
              </a:rPr>
              <a:t>https://csrc.nist.gov/glossary/term/certification</a:t>
            </a:r>
            <a:endParaRPr lang="en-US" dirty="0">
              <a:solidFill>
                <a:schemeClr val="accent6">
                  <a:lumMod val="60000"/>
                  <a:lumOff val="40000"/>
                </a:schemeClr>
              </a:solidFill>
            </a:endParaRPr>
          </a:p>
          <a:p>
            <a:pPr rtl="0"/>
            <a:r>
              <a:rPr lang="en-US" dirty="0">
                <a:solidFill>
                  <a:schemeClr val="accent6">
                    <a:lumMod val="60000"/>
                    <a:lumOff val="40000"/>
                  </a:schemeClr>
                </a:solidFill>
                <a:hlinkClick r:id="rId3" tooltip="https://csrc.nist.gov/glossary/term/assessment">
                  <a:extLst>
                    <a:ext uri="{A12FA001-AC4F-418D-AE19-62706E023703}">
                      <ahyp:hlinkClr xmlns:ahyp="http://schemas.microsoft.com/office/drawing/2018/hyperlinkcolor" val="tx"/>
                    </a:ext>
                  </a:extLst>
                </a:hlinkClick>
              </a:rPr>
              <a:t>https://csrc.nist.gov/glossary/term/assessment</a:t>
            </a:r>
            <a:endParaRPr lang="en-US" dirty="0">
              <a:solidFill>
                <a:schemeClr val="accent6">
                  <a:lumMod val="60000"/>
                  <a:lumOff val="40000"/>
                </a:schemeClr>
              </a:solidFill>
            </a:endParaRPr>
          </a:p>
          <a:p>
            <a:pPr rtl="0"/>
            <a:r>
              <a:rPr lang="en-US" dirty="0">
                <a:solidFill>
                  <a:schemeClr val="accent6">
                    <a:lumMod val="60000"/>
                    <a:lumOff val="40000"/>
                  </a:schemeClr>
                </a:solidFill>
                <a:hlinkClick r:id="rId4" tooltip="https://csrc.nist.gov/glossary/term/attestation">
                  <a:extLst>
                    <a:ext uri="{A12FA001-AC4F-418D-AE19-62706E023703}">
                      <ahyp:hlinkClr xmlns:ahyp="http://schemas.microsoft.com/office/drawing/2018/hyperlinkcolor" val="tx"/>
                    </a:ext>
                  </a:extLst>
                </a:hlinkClick>
              </a:rPr>
              <a:t>https://csrc.nist.gov/glossary/term/attestation</a:t>
            </a:r>
            <a:endParaRPr lang="en-US" dirty="0">
              <a:solidFill>
                <a:schemeClr val="accent6">
                  <a:lumMod val="60000"/>
                  <a:lumOff val="40000"/>
                </a:schemeClr>
              </a:solidFill>
            </a:endParaRPr>
          </a:p>
          <a:p>
            <a:endParaRPr lang="en-US" dirty="0"/>
          </a:p>
          <a:p>
            <a:endParaRPr lang="en-US" dirty="0"/>
          </a:p>
        </p:txBody>
      </p:sp>
    </p:spTree>
    <p:extLst>
      <p:ext uri="{BB962C8B-B14F-4D97-AF65-F5344CB8AC3E}">
        <p14:creationId xmlns:p14="http://schemas.microsoft.com/office/powerpoint/2010/main" val="4396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Risk Aversion</a:t>
            </a:r>
          </a:p>
        </p:txBody>
      </p:sp>
      <p:sp>
        <p:nvSpPr>
          <p:cNvPr id="5" name="Text Placeholder 4"/>
          <p:cNvSpPr>
            <a:spLocks noGrp="1"/>
          </p:cNvSpPr>
          <p:nvPr>
            <p:ph type="body" sz="half" idx="2"/>
          </p:nvPr>
        </p:nvSpPr>
        <p:spPr>
          <a:xfrm>
            <a:off x="912812" y="4800600"/>
            <a:ext cx="4062942" cy="1219200"/>
          </a:xfrm>
        </p:spPr>
        <p:txBody>
          <a:bodyPr/>
          <a:lstStyle/>
          <a:p>
            <a:r>
              <a:rPr lang="en-US" dirty="0">
                <a:hlinkClick r:id="rId2"/>
              </a:rPr>
              <a:t>Recommended Criteria for Cybersecurity Labeling of Consumer Software (nist.gov)</a:t>
            </a:r>
            <a:endParaRPr lang="en-US" dirty="0"/>
          </a:p>
          <a:p>
            <a:endParaRPr lang="en-US" dirty="0"/>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459421EE-19A0-FA8A-FADE-FA460FDAF1D3}"/>
              </a:ext>
            </a:extLst>
          </p:cNvPr>
          <p:cNvSpPr txBox="1"/>
          <p:nvPr/>
        </p:nvSpPr>
        <p:spPr>
          <a:xfrm>
            <a:off x="5942012" y="2133600"/>
            <a:ext cx="4747453" cy="2677656"/>
          </a:xfrm>
          <a:prstGeom prst="rect">
            <a:avLst/>
          </a:prstGeom>
          <a:noFill/>
        </p:spPr>
        <p:txBody>
          <a:bodyPr wrap="none" rtlCol="0">
            <a:spAutoFit/>
          </a:bodyPr>
          <a:lstStyle/>
          <a:p>
            <a:r>
              <a:rPr lang="en-US" sz="2800" dirty="0"/>
              <a:t>Definition Commentary</a:t>
            </a:r>
          </a:p>
          <a:p>
            <a:endParaRPr lang="en-US" sz="2800" dirty="0"/>
          </a:p>
          <a:p>
            <a:r>
              <a:rPr lang="en-US" sz="2800" dirty="0"/>
              <a:t>Again…</a:t>
            </a:r>
          </a:p>
          <a:p>
            <a:endParaRPr lang="en-US" sz="2800" dirty="0"/>
          </a:p>
          <a:p>
            <a:r>
              <a:rPr lang="en-US" sz="2800" dirty="0"/>
              <a:t> Chuck Anderson’s opinions, </a:t>
            </a:r>
          </a:p>
          <a:p>
            <a:r>
              <a:rPr lang="en-US" sz="2800" dirty="0"/>
              <a:t>your mileage may and will vary.</a:t>
            </a:r>
          </a:p>
        </p:txBody>
      </p:sp>
    </p:spTree>
    <p:extLst>
      <p:ext uri="{BB962C8B-B14F-4D97-AF65-F5344CB8AC3E}">
        <p14:creationId xmlns:p14="http://schemas.microsoft.com/office/powerpoint/2010/main" val="284737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Let’s start with the </a:t>
            </a:r>
            <a:r>
              <a:rPr lang="en-US" dirty="0" err="1"/>
              <a:t>basiscs</a:t>
            </a:r>
            <a:r>
              <a:rPr lang="en-US" dirty="0"/>
              <a:t>…</a:t>
            </a:r>
          </a:p>
        </p:txBody>
      </p:sp>
      <p:pic>
        <p:nvPicPr>
          <p:cNvPr id="2" name="Picture 1">
            <a:extLst>
              <a:ext uri="{FF2B5EF4-FFF2-40B4-BE49-F238E27FC236}">
                <a16:creationId xmlns:a16="http://schemas.microsoft.com/office/drawing/2014/main" id="{3268142E-B486-DD8D-6DDE-E22D7560A0C9}"/>
              </a:ext>
            </a:extLst>
          </p:cNvPr>
          <p:cNvPicPr>
            <a:picLocks noChangeAspect="1"/>
          </p:cNvPicPr>
          <p:nvPr/>
        </p:nvPicPr>
        <p:blipFill>
          <a:blip r:embed="rId2"/>
          <a:stretch>
            <a:fillRect/>
          </a:stretch>
        </p:blipFill>
        <p:spPr>
          <a:xfrm>
            <a:off x="5942012" y="1679804"/>
            <a:ext cx="5477428" cy="4419600"/>
          </a:xfrm>
          <a:prstGeom prst="rect">
            <a:avLst/>
          </a:prstGeom>
        </p:spPr>
      </p:pic>
    </p:spTree>
    <p:extLst>
      <p:ext uri="{BB962C8B-B14F-4D97-AF65-F5344CB8AC3E}">
        <p14:creationId xmlns:p14="http://schemas.microsoft.com/office/powerpoint/2010/main" val="302636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builds for our discussion</a:t>
            </a:r>
          </a:p>
        </p:txBody>
      </p:sp>
      <p:graphicFrame>
        <p:nvGraphicFramePr>
          <p:cNvPr id="5" name="Content Placeholder 4" descr="Staggered process showing 3 tasks arranged one below the other and two downward pointing arrows are used to indicate progression from first task to second task and second task to third task."/>
          <p:cNvGraphicFramePr>
            <a:graphicFrameLocks noGrp="1"/>
          </p:cNvGraphicFramePr>
          <p:nvPr>
            <p:ph sz="half" idx="2"/>
            <p:extLst>
              <p:ext uri="{D42A27DB-BD31-4B8C-83A1-F6EECF244321}">
                <p14:modId xmlns:p14="http://schemas.microsoft.com/office/powerpoint/2010/main" val="3382327528"/>
              </p:ext>
            </p:extLst>
          </p:nvPr>
        </p:nvGraphicFramePr>
        <p:xfrm>
          <a:off x="6500813" y="1706563"/>
          <a:ext cx="5078412" cy="446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31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are we here?</a:t>
            </a:r>
          </a:p>
        </p:txBody>
      </p:sp>
      <p:sp>
        <p:nvSpPr>
          <p:cNvPr id="5" name="Text Placeholder 4"/>
          <p:cNvSpPr>
            <a:spLocks noGrp="1"/>
          </p:cNvSpPr>
          <p:nvPr>
            <p:ph type="body" sz="half" idx="2"/>
          </p:nvPr>
        </p:nvSpPr>
        <p:spPr>
          <a:xfrm>
            <a:off x="836612" y="4343400"/>
            <a:ext cx="4062942" cy="1219200"/>
          </a:xfrm>
        </p:spPr>
        <p:txBody>
          <a:bodyPr/>
          <a:lstStyle/>
          <a:p>
            <a:endParaRPr lang="en-US" dirty="0"/>
          </a:p>
          <a:p>
            <a:r>
              <a:rPr lang="en-US" dirty="0"/>
              <a:t>Sometimes I wonder if teaching sand to think was a bad idea. --Internet</a:t>
            </a:r>
          </a:p>
        </p:txBody>
      </p:sp>
      <p:pic>
        <p:nvPicPr>
          <p:cNvPr id="10" name="Picture 9" descr="Cartoon of a cartoon of a person in a boxing ring with a person in a yellow shirt&#10;&#10;Description automatically generated">
            <a:extLst>
              <a:ext uri="{FF2B5EF4-FFF2-40B4-BE49-F238E27FC236}">
                <a16:creationId xmlns:a16="http://schemas.microsoft.com/office/drawing/2014/main" id="{E833C657-4F81-13FA-4218-CE558E7F0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212" y="732631"/>
            <a:ext cx="6303488" cy="4376738"/>
          </a:xfrm>
          <a:prstGeom prst="rect">
            <a:avLst/>
          </a:prstGeom>
        </p:spPr>
      </p:pic>
    </p:spTree>
    <p:extLst>
      <p:ext uri="{BB962C8B-B14F-4D97-AF65-F5344CB8AC3E}">
        <p14:creationId xmlns:p14="http://schemas.microsoft.com/office/powerpoint/2010/main" val="319883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Foundational Best Practices</a:t>
            </a:r>
            <a:endParaRPr lang="en-US" sz="2800" cap="all" spc="200" dirty="0">
              <a:solidFill>
                <a:schemeClr val="accent1"/>
              </a:solidFill>
              <a:latin typeface="+mn-lt"/>
              <a:ea typeface="+mn-ea"/>
              <a:cs typeface="+mn-cs"/>
            </a:endParaRPr>
          </a:p>
        </p:txBody>
      </p:sp>
      <p:sp>
        <p:nvSpPr>
          <p:cNvPr id="8" name="Text Placeholder 7"/>
          <p:cNvSpPr>
            <a:spLocks noGrp="1"/>
          </p:cNvSpPr>
          <p:nvPr>
            <p:ph type="body" idx="1"/>
          </p:nvPr>
        </p:nvSpPr>
        <p:spPr/>
        <p:txBody>
          <a:bodyPr/>
          <a:lstStyle/>
          <a:p>
            <a:r>
              <a:rPr lang="en-US" dirty="0"/>
              <a:t>Never</a:t>
            </a:r>
          </a:p>
        </p:txBody>
      </p:sp>
      <p:sp>
        <p:nvSpPr>
          <p:cNvPr id="10" name="Content Placeholder 9"/>
          <p:cNvSpPr>
            <a:spLocks noGrp="1"/>
          </p:cNvSpPr>
          <p:nvPr>
            <p:ph sz="half" idx="2"/>
          </p:nvPr>
        </p:nvSpPr>
        <p:spPr>
          <a:xfrm>
            <a:off x="1218883" y="2717800"/>
            <a:ext cx="9828529" cy="3454400"/>
          </a:xfrm>
        </p:spPr>
        <p:txBody>
          <a:bodyPr/>
          <a:lstStyle/>
          <a:p>
            <a:r>
              <a:rPr lang="en-US" dirty="0"/>
              <a:t>Never build your production version of any software on a machine with Outlook.</a:t>
            </a:r>
          </a:p>
          <a:p>
            <a:r>
              <a:rPr lang="en-US" dirty="0"/>
              <a:t>Never build your production version on a machine that has accessed the internet.</a:t>
            </a:r>
          </a:p>
          <a:p>
            <a:endParaRPr lang="en-US" dirty="0"/>
          </a:p>
          <a:p>
            <a:r>
              <a:rPr lang="en-US" dirty="0"/>
              <a:t>Never include ANYTHING in your production build that is not recorded in version control.</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948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Foundational Best Practices</a:t>
            </a:r>
            <a:endParaRPr lang="en-US" sz="2800" cap="all" spc="200" dirty="0">
              <a:solidFill>
                <a:schemeClr val="accent1"/>
              </a:solidFill>
              <a:latin typeface="+mn-lt"/>
              <a:ea typeface="+mn-ea"/>
              <a:cs typeface="+mn-cs"/>
            </a:endParaRPr>
          </a:p>
        </p:txBody>
      </p:sp>
      <p:sp>
        <p:nvSpPr>
          <p:cNvPr id="8" name="Text Placeholder 7"/>
          <p:cNvSpPr>
            <a:spLocks noGrp="1"/>
          </p:cNvSpPr>
          <p:nvPr>
            <p:ph type="body" idx="1"/>
          </p:nvPr>
        </p:nvSpPr>
        <p:spPr/>
        <p:txBody>
          <a:bodyPr/>
          <a:lstStyle/>
          <a:p>
            <a:r>
              <a:rPr lang="en-US" dirty="0"/>
              <a:t>Do’s</a:t>
            </a:r>
          </a:p>
        </p:txBody>
      </p:sp>
      <p:sp>
        <p:nvSpPr>
          <p:cNvPr id="10" name="Content Placeholder 9"/>
          <p:cNvSpPr>
            <a:spLocks noGrp="1"/>
          </p:cNvSpPr>
          <p:nvPr>
            <p:ph sz="half" idx="2"/>
          </p:nvPr>
        </p:nvSpPr>
        <p:spPr>
          <a:xfrm>
            <a:off x="1218883" y="2160104"/>
            <a:ext cx="9599929" cy="3454400"/>
          </a:xfrm>
        </p:spPr>
        <p:txBody>
          <a:bodyPr/>
          <a:lstStyle/>
          <a:p>
            <a:endParaRPr lang="en-US" dirty="0"/>
          </a:p>
          <a:p>
            <a:r>
              <a:rPr lang="en-US" dirty="0"/>
              <a:t>Be able to prove that you know everything in your production build.</a:t>
            </a:r>
          </a:p>
          <a:p>
            <a:pPr lvl="2"/>
            <a:r>
              <a:rPr lang="en-US" dirty="0"/>
              <a:t>Behave like you would be liable for not knowing.</a:t>
            </a:r>
          </a:p>
          <a:p>
            <a:pPr lvl="2"/>
            <a:r>
              <a:rPr lang="en-US" dirty="0"/>
              <a:t>Because you “Probably” are. </a:t>
            </a:r>
            <a:r>
              <a:rPr lang="en-US" dirty="0">
                <a:sym typeface="Wingdings" panose="05000000000000000000" pitchFamily="2" charset="2"/>
              </a:rPr>
              <a:t></a:t>
            </a:r>
          </a:p>
          <a:p>
            <a:pPr lvl="2"/>
            <a:endParaRPr lang="en-US" dirty="0">
              <a:sym typeface="Wingdings" panose="05000000000000000000" pitchFamily="2" charset="2"/>
            </a:endParaRPr>
          </a:p>
          <a:p>
            <a:pPr lvl="2"/>
            <a:endParaRPr lang="en-US" dirty="0">
              <a:sym typeface="Wingdings" panose="05000000000000000000" pitchFamily="2" charset="2"/>
            </a:endParaRPr>
          </a:p>
          <a:p>
            <a:pPr lvl="2"/>
            <a:r>
              <a:rPr lang="en-US" dirty="0">
                <a:sym typeface="Wingdings" panose="05000000000000000000" pitchFamily="2" charset="2"/>
              </a:rPr>
              <a:t>*Chuck Anderson is not a lawyer. Double check with your own attorneys. </a:t>
            </a:r>
            <a:endParaRPr lang="en-US" dirty="0"/>
          </a:p>
        </p:txBody>
      </p:sp>
      <p:sp>
        <p:nvSpPr>
          <p:cNvPr id="15" name="Content Placeholder 14">
            <a:extLst>
              <a:ext uri="{FF2B5EF4-FFF2-40B4-BE49-F238E27FC236}">
                <a16:creationId xmlns:a16="http://schemas.microsoft.com/office/drawing/2014/main" id="{F5A87EAE-FF8D-3CFD-4BF1-4CF73F21F894}"/>
              </a:ext>
            </a:extLst>
          </p:cNvPr>
          <p:cNvSpPr>
            <a:spLocks noGrp="1"/>
          </p:cNvSpPr>
          <p:nvPr>
            <p:ph sz="quarter" idx="4"/>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6720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Foundational Best Practices</a:t>
            </a:r>
            <a:endParaRPr lang="en-US" sz="2800" cap="all" spc="200" dirty="0">
              <a:solidFill>
                <a:schemeClr val="accent1"/>
              </a:solidFill>
              <a:latin typeface="+mn-lt"/>
              <a:ea typeface="+mn-ea"/>
              <a:cs typeface="+mn-cs"/>
            </a:endParaRPr>
          </a:p>
        </p:txBody>
      </p:sp>
      <p:sp>
        <p:nvSpPr>
          <p:cNvPr id="8" name="Text Placeholder 7"/>
          <p:cNvSpPr>
            <a:spLocks noGrp="1"/>
          </p:cNvSpPr>
          <p:nvPr>
            <p:ph type="body" idx="1"/>
          </p:nvPr>
        </p:nvSpPr>
        <p:spPr/>
        <p:txBody>
          <a:bodyPr/>
          <a:lstStyle/>
          <a:p>
            <a:r>
              <a:rPr lang="en-US" dirty="0"/>
              <a:t>Do’s</a:t>
            </a:r>
          </a:p>
        </p:txBody>
      </p:sp>
      <p:sp>
        <p:nvSpPr>
          <p:cNvPr id="10" name="Content Placeholder 9"/>
          <p:cNvSpPr>
            <a:spLocks noGrp="1"/>
          </p:cNvSpPr>
          <p:nvPr>
            <p:ph sz="half" idx="2"/>
          </p:nvPr>
        </p:nvSpPr>
        <p:spPr>
          <a:xfrm>
            <a:off x="1218883" y="2160104"/>
            <a:ext cx="9599929" cy="3454400"/>
          </a:xfrm>
        </p:spPr>
        <p:txBody>
          <a:bodyPr/>
          <a:lstStyle/>
          <a:p>
            <a:endParaRPr lang="en-US" dirty="0"/>
          </a:p>
          <a:p>
            <a:r>
              <a:rPr lang="en-US" dirty="0"/>
              <a:t>Story Time about old hard drive…..</a:t>
            </a:r>
          </a:p>
        </p:txBody>
      </p:sp>
      <p:sp>
        <p:nvSpPr>
          <p:cNvPr id="15" name="Content Placeholder 14">
            <a:extLst>
              <a:ext uri="{FF2B5EF4-FFF2-40B4-BE49-F238E27FC236}">
                <a16:creationId xmlns:a16="http://schemas.microsoft.com/office/drawing/2014/main" id="{F5A87EAE-FF8D-3CFD-4BF1-4CF73F21F894}"/>
              </a:ext>
            </a:extLst>
          </p:cNvPr>
          <p:cNvSpPr>
            <a:spLocks noGrp="1"/>
          </p:cNvSpPr>
          <p:nvPr>
            <p:ph sz="quarter" idx="4"/>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014840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Foundational Best Practices</a:t>
            </a:r>
            <a:endParaRPr lang="en-US" sz="2800" cap="all" spc="200" dirty="0">
              <a:solidFill>
                <a:schemeClr val="accent1"/>
              </a:solidFill>
              <a:latin typeface="+mn-lt"/>
              <a:ea typeface="+mn-ea"/>
              <a:cs typeface="+mn-cs"/>
            </a:endParaRPr>
          </a:p>
        </p:txBody>
      </p:sp>
      <p:sp>
        <p:nvSpPr>
          <p:cNvPr id="10" name="Content Placeholder 9"/>
          <p:cNvSpPr>
            <a:spLocks noGrp="1"/>
          </p:cNvSpPr>
          <p:nvPr>
            <p:ph sz="half" idx="2"/>
          </p:nvPr>
        </p:nvSpPr>
        <p:spPr>
          <a:xfrm>
            <a:off x="1141412" y="1219200"/>
            <a:ext cx="9906000" cy="4673600"/>
          </a:xfrm>
        </p:spPr>
        <p:txBody>
          <a:bodyPr/>
          <a:lstStyle/>
          <a:p>
            <a:endParaRPr lang="en-US" dirty="0"/>
          </a:p>
          <a:p>
            <a:r>
              <a:rPr lang="en-US" sz="3600" dirty="0"/>
              <a:t>When you build your production build, create your build infrastructure from scratch, build your product, check everything* in, and then delete your build environment.</a:t>
            </a:r>
          </a:p>
          <a:p>
            <a:endParaRPr lang="en-US" sz="3600" dirty="0"/>
          </a:p>
          <a:p>
            <a:r>
              <a:rPr lang="en-US" sz="3600" dirty="0"/>
              <a:t>* build scripts, code, objects, containers/</a:t>
            </a:r>
            <a:r>
              <a:rPr lang="en-US" sz="3600" dirty="0" err="1"/>
              <a:t>os</a:t>
            </a:r>
            <a:r>
              <a:rPr lang="en-US" sz="3600" dirty="0"/>
              <a:t>**, dev tools, tests, dependencies, build logs, and software. (</a:t>
            </a:r>
            <a:r>
              <a:rPr lang="en-US" sz="3600" dirty="0" err="1"/>
              <a:t>etc</a:t>
            </a:r>
            <a:r>
              <a:rPr lang="en-US" sz="3600" dirty="0"/>
              <a:t>)</a:t>
            </a:r>
            <a:r>
              <a:rPr lang="en-US" dirty="0"/>
              <a:t>  </a:t>
            </a:r>
          </a:p>
        </p:txBody>
      </p:sp>
    </p:spTree>
    <p:extLst>
      <p:ext uri="{BB962C8B-B14F-4D97-AF65-F5344CB8AC3E}">
        <p14:creationId xmlns:p14="http://schemas.microsoft.com/office/powerpoint/2010/main" val="12798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Foundational Best Practices</a:t>
            </a:r>
            <a:endParaRPr lang="en-US" sz="2800" cap="all" spc="200" dirty="0">
              <a:solidFill>
                <a:schemeClr val="accent1"/>
              </a:solidFill>
              <a:latin typeface="+mn-lt"/>
              <a:ea typeface="+mn-ea"/>
              <a:cs typeface="+mn-cs"/>
            </a:endParaRPr>
          </a:p>
        </p:txBody>
      </p:sp>
      <p:sp>
        <p:nvSpPr>
          <p:cNvPr id="8" name="Text Placeholder 7"/>
          <p:cNvSpPr>
            <a:spLocks noGrp="1"/>
          </p:cNvSpPr>
          <p:nvPr>
            <p:ph type="body" idx="1"/>
          </p:nvPr>
        </p:nvSpPr>
        <p:spPr/>
        <p:txBody>
          <a:bodyPr/>
          <a:lstStyle/>
          <a:p>
            <a:r>
              <a:rPr lang="en-US" dirty="0"/>
              <a:t>Do’s</a:t>
            </a:r>
          </a:p>
        </p:txBody>
      </p:sp>
      <p:sp>
        <p:nvSpPr>
          <p:cNvPr id="10" name="Content Placeholder 9"/>
          <p:cNvSpPr>
            <a:spLocks noGrp="1"/>
          </p:cNvSpPr>
          <p:nvPr>
            <p:ph sz="half" idx="2"/>
          </p:nvPr>
        </p:nvSpPr>
        <p:spPr>
          <a:xfrm>
            <a:off x="1218883" y="2717800"/>
            <a:ext cx="5078677" cy="3454400"/>
          </a:xfrm>
        </p:spPr>
        <p:txBody>
          <a:bodyPr/>
          <a:lstStyle/>
          <a:p>
            <a:r>
              <a:rPr lang="en-US" dirty="0"/>
              <a:t>Version Control</a:t>
            </a:r>
          </a:p>
          <a:p>
            <a:r>
              <a:rPr lang="en-US" dirty="0"/>
              <a:t>Best practices in code</a:t>
            </a:r>
          </a:p>
          <a:p>
            <a:r>
              <a:rPr lang="en-US" dirty="0"/>
              <a:t>2-3 check-in approvers</a:t>
            </a:r>
          </a:p>
          <a:p>
            <a:r>
              <a:rPr lang="en-US" dirty="0"/>
              <a:t>Delete your build environment after each production build</a:t>
            </a:r>
          </a:p>
          <a:p>
            <a:endParaRPr lang="en-US" dirty="0"/>
          </a:p>
          <a:p>
            <a:endParaRPr lang="en-US" dirty="0"/>
          </a:p>
          <a:p>
            <a:endParaRPr lang="en-US" dirty="0"/>
          </a:p>
          <a:p>
            <a:endParaRPr lang="en-US" dirty="0"/>
          </a:p>
        </p:txBody>
      </p:sp>
      <p:sp>
        <p:nvSpPr>
          <p:cNvPr id="15" name="Content Placeholder 14">
            <a:extLst>
              <a:ext uri="{FF2B5EF4-FFF2-40B4-BE49-F238E27FC236}">
                <a16:creationId xmlns:a16="http://schemas.microsoft.com/office/drawing/2014/main" id="{F5A87EAE-FF8D-3CFD-4BF1-4CF73F21F894}"/>
              </a:ext>
            </a:extLst>
          </p:cNvPr>
          <p:cNvSpPr>
            <a:spLocks noGrp="1"/>
          </p:cNvSpPr>
          <p:nvPr>
            <p:ph sz="quarter" idx="4"/>
          </p:nvPr>
        </p:nvSpPr>
        <p:spPr/>
        <p:txBody>
          <a:bodyPr/>
          <a:lstStyle/>
          <a:p>
            <a:r>
              <a:rPr lang="en-US" dirty="0"/>
              <a:t>Automate your build environment creation</a:t>
            </a:r>
          </a:p>
          <a:p>
            <a:r>
              <a:rPr lang="en-US" dirty="0"/>
              <a:t>Check in your build log</a:t>
            </a:r>
          </a:p>
          <a:p>
            <a:r>
              <a:rPr lang="en-US" dirty="0"/>
              <a:t>Build your dependencies</a:t>
            </a:r>
          </a:p>
          <a:p>
            <a:r>
              <a:rPr lang="en-US" dirty="0"/>
              <a:t>Check in your dependencies* at prod build time</a:t>
            </a:r>
          </a:p>
          <a:p>
            <a:endParaRPr lang="en-US" dirty="0"/>
          </a:p>
          <a:p>
            <a:endParaRPr lang="en-US" dirty="0"/>
          </a:p>
          <a:p>
            <a:endParaRPr lang="en-US" dirty="0"/>
          </a:p>
        </p:txBody>
      </p:sp>
    </p:spTree>
    <p:extLst>
      <p:ext uri="{BB962C8B-B14F-4D97-AF65-F5344CB8AC3E}">
        <p14:creationId xmlns:p14="http://schemas.microsoft.com/office/powerpoint/2010/main" val="354569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274637"/>
            <a:ext cx="10360501" cy="563563"/>
          </a:xfrm>
        </p:spPr>
        <p:txBody>
          <a:bodyPr>
            <a:normAutofit fontScale="90000"/>
          </a:bodyPr>
          <a:lstStyle/>
          <a:p>
            <a:r>
              <a:rPr lang="en-US" dirty="0"/>
              <a:t>Some…. Types of build threats….</a:t>
            </a:r>
          </a:p>
        </p:txBody>
      </p:sp>
      <p:sp>
        <p:nvSpPr>
          <p:cNvPr id="11" name="TextBox 10">
            <a:extLst>
              <a:ext uri="{FF2B5EF4-FFF2-40B4-BE49-F238E27FC236}">
                <a16:creationId xmlns:a16="http://schemas.microsoft.com/office/drawing/2014/main" id="{CBB2CDBD-4665-0C07-44FB-BA127C1A2FA2}"/>
              </a:ext>
            </a:extLst>
          </p:cNvPr>
          <p:cNvSpPr txBox="1"/>
          <p:nvPr/>
        </p:nvSpPr>
        <p:spPr>
          <a:xfrm>
            <a:off x="1598612" y="6121698"/>
            <a:ext cx="6106562" cy="461665"/>
          </a:xfrm>
          <a:prstGeom prst="rect">
            <a:avLst/>
          </a:prstGeom>
          <a:noFill/>
        </p:spPr>
        <p:txBody>
          <a:bodyPr wrap="square">
            <a:spAutoFit/>
          </a:bodyPr>
          <a:lstStyle/>
          <a:p>
            <a:r>
              <a:rPr lang="en-US">
                <a:hlinkClick r:id="rId3"/>
              </a:rPr>
              <a:t>SLSA • Supply chain threats</a:t>
            </a:r>
            <a:endParaRPr lang="en-US" dirty="0"/>
          </a:p>
        </p:txBody>
      </p:sp>
      <p:pic>
        <p:nvPicPr>
          <p:cNvPr id="4" name="Picture 3">
            <a:extLst>
              <a:ext uri="{FF2B5EF4-FFF2-40B4-BE49-F238E27FC236}">
                <a16:creationId xmlns:a16="http://schemas.microsoft.com/office/drawing/2014/main" id="{D0C9CCEA-9B0B-7EC0-A234-EEB77CEB0C54}"/>
              </a:ext>
            </a:extLst>
          </p:cNvPr>
          <p:cNvPicPr>
            <a:picLocks noChangeAspect="1"/>
          </p:cNvPicPr>
          <p:nvPr/>
        </p:nvPicPr>
        <p:blipFill>
          <a:blip r:embed="rId4"/>
          <a:stretch>
            <a:fillRect/>
          </a:stretch>
        </p:blipFill>
        <p:spPr>
          <a:xfrm>
            <a:off x="2361079" y="871857"/>
            <a:ext cx="7466667" cy="5114286"/>
          </a:xfrm>
          <a:prstGeom prst="rect">
            <a:avLst/>
          </a:prstGeom>
        </p:spPr>
      </p:pic>
    </p:spTree>
    <p:extLst>
      <p:ext uri="{BB962C8B-B14F-4D97-AF65-F5344CB8AC3E}">
        <p14:creationId xmlns:p14="http://schemas.microsoft.com/office/powerpoint/2010/main" val="380094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SLSA Levels</a:t>
            </a:r>
          </a:p>
        </p:txBody>
      </p:sp>
      <p:pic>
        <p:nvPicPr>
          <p:cNvPr id="9" name="Content Placeholder 8">
            <a:extLst>
              <a:ext uri="{FF2B5EF4-FFF2-40B4-BE49-F238E27FC236}">
                <a16:creationId xmlns:a16="http://schemas.microsoft.com/office/drawing/2014/main" id="{1C8FC944-AD90-16CB-DD00-43850E7780BE}"/>
              </a:ext>
            </a:extLst>
          </p:cNvPr>
          <p:cNvPicPr>
            <a:picLocks noGrp="1" noChangeAspect="1"/>
          </p:cNvPicPr>
          <p:nvPr>
            <p:ph sz="half" idx="1"/>
          </p:nvPr>
        </p:nvPicPr>
        <p:blipFill>
          <a:blip r:embed="rId3"/>
          <a:stretch>
            <a:fillRect/>
          </a:stretch>
        </p:blipFill>
        <p:spPr>
          <a:xfrm>
            <a:off x="1657144" y="1709580"/>
            <a:ext cx="9409524" cy="4161905"/>
          </a:xfrm>
        </p:spPr>
      </p:pic>
      <p:sp>
        <p:nvSpPr>
          <p:cNvPr id="11" name="TextBox 10">
            <a:extLst>
              <a:ext uri="{FF2B5EF4-FFF2-40B4-BE49-F238E27FC236}">
                <a16:creationId xmlns:a16="http://schemas.microsoft.com/office/drawing/2014/main" id="{CBB2CDBD-4665-0C07-44FB-BA127C1A2FA2}"/>
              </a:ext>
            </a:extLst>
          </p:cNvPr>
          <p:cNvSpPr txBox="1"/>
          <p:nvPr/>
        </p:nvSpPr>
        <p:spPr>
          <a:xfrm>
            <a:off x="1694788" y="6121698"/>
            <a:ext cx="6106562" cy="461665"/>
          </a:xfrm>
          <a:prstGeom prst="rect">
            <a:avLst/>
          </a:prstGeom>
          <a:noFill/>
        </p:spPr>
        <p:txBody>
          <a:bodyPr wrap="square">
            <a:spAutoFit/>
          </a:bodyPr>
          <a:lstStyle/>
          <a:p>
            <a:r>
              <a:rPr lang="en-US" dirty="0">
                <a:hlinkClick r:id="rId4"/>
              </a:rPr>
              <a:t>SLSA • Producing artifacts</a:t>
            </a:r>
            <a:endParaRPr lang="en-US" dirty="0"/>
          </a:p>
        </p:txBody>
      </p:sp>
    </p:spTree>
    <p:extLst>
      <p:ext uri="{BB962C8B-B14F-4D97-AF65-F5344CB8AC3E}">
        <p14:creationId xmlns:p14="http://schemas.microsoft.com/office/powerpoint/2010/main" val="121694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 Example (</a:t>
            </a:r>
            <a:r>
              <a:rPr lang="en-US" dirty="0">
                <a:solidFill>
                  <a:srgbClr val="FFFF00"/>
                </a:solidFill>
              </a:rPr>
              <a:t>Outdated?</a:t>
            </a:r>
            <a:r>
              <a:rPr lang="en-US" dirty="0"/>
              <a:t>)</a:t>
            </a:r>
          </a:p>
        </p:txBody>
      </p:sp>
      <p:sp>
        <p:nvSpPr>
          <p:cNvPr id="2" name="Content Placeholder 9">
            <a:extLst>
              <a:ext uri="{FF2B5EF4-FFF2-40B4-BE49-F238E27FC236}">
                <a16:creationId xmlns:a16="http://schemas.microsoft.com/office/drawing/2014/main" id="{E26DFF60-DA15-935E-834D-F3C86A740024}"/>
              </a:ext>
            </a:extLst>
          </p:cNvPr>
          <p:cNvSpPr txBox="1">
            <a:spLocks/>
          </p:cNvSpPr>
          <p:nvPr/>
        </p:nvSpPr>
        <p:spPr>
          <a:xfrm>
            <a:off x="1218883" y="1905000"/>
            <a:ext cx="6856729" cy="3454400"/>
          </a:xfrm>
          <a:prstGeom prst="rect">
            <a:avLst/>
          </a:prstGeom>
        </p:spPr>
        <p:txBody>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dirty="0"/>
              <a:t>Git for Code</a:t>
            </a:r>
          </a:p>
          <a:p>
            <a:r>
              <a:rPr lang="en-US" dirty="0"/>
              <a:t>Jenkins for orchestration</a:t>
            </a:r>
          </a:p>
          <a:p>
            <a:r>
              <a:rPr lang="en-US" dirty="0"/>
              <a:t>Docker for building environments</a:t>
            </a:r>
          </a:p>
          <a:p>
            <a:r>
              <a:rPr lang="en-US" dirty="0"/>
              <a:t>Terraform to build containers</a:t>
            </a:r>
          </a:p>
          <a:p>
            <a:r>
              <a:rPr lang="en-US" dirty="0" err="1"/>
              <a:t>Hashi</a:t>
            </a:r>
            <a:r>
              <a:rPr lang="en-US" dirty="0"/>
              <a:t> Vault for passwords, tickets, tokens</a:t>
            </a:r>
          </a:p>
          <a:p>
            <a:endParaRPr lang="en-US" dirty="0"/>
          </a:p>
          <a:p>
            <a:endParaRPr lang="en-US" dirty="0"/>
          </a:p>
          <a:p>
            <a:endParaRPr lang="en-US" dirty="0"/>
          </a:p>
        </p:txBody>
      </p:sp>
    </p:spTree>
    <p:extLst>
      <p:ext uri="{BB962C8B-B14F-4D97-AF65-F5344CB8AC3E}">
        <p14:creationId xmlns:p14="http://schemas.microsoft.com/office/powerpoint/2010/main" val="3977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builds for our discussion</a:t>
            </a:r>
          </a:p>
        </p:txBody>
      </p:sp>
      <p:sp>
        <p:nvSpPr>
          <p:cNvPr id="11" name="TextBox 10">
            <a:extLst>
              <a:ext uri="{FF2B5EF4-FFF2-40B4-BE49-F238E27FC236}">
                <a16:creationId xmlns:a16="http://schemas.microsoft.com/office/drawing/2014/main" id="{CBB2CDBD-4665-0C07-44FB-BA127C1A2FA2}"/>
              </a:ext>
            </a:extLst>
          </p:cNvPr>
          <p:cNvSpPr txBox="1"/>
          <p:nvPr/>
        </p:nvSpPr>
        <p:spPr>
          <a:xfrm>
            <a:off x="1657144" y="6121698"/>
            <a:ext cx="6106562" cy="461665"/>
          </a:xfrm>
          <a:prstGeom prst="rect">
            <a:avLst/>
          </a:prstGeom>
          <a:noFill/>
        </p:spPr>
        <p:txBody>
          <a:bodyPr wrap="square">
            <a:spAutoFit/>
          </a:bodyPr>
          <a:lstStyle/>
          <a:p>
            <a:r>
              <a:rPr lang="en-US" dirty="0">
                <a:hlinkClick r:id="rId3"/>
              </a:rPr>
              <a:t>SLSA • Producing artifacts</a:t>
            </a:r>
            <a:endParaRPr lang="en-US" dirty="0"/>
          </a:p>
        </p:txBody>
      </p:sp>
      <p:pic>
        <p:nvPicPr>
          <p:cNvPr id="6" name="Picture 5">
            <a:extLst>
              <a:ext uri="{FF2B5EF4-FFF2-40B4-BE49-F238E27FC236}">
                <a16:creationId xmlns:a16="http://schemas.microsoft.com/office/drawing/2014/main" id="{E607DE98-E54B-A4C6-A39B-5C2BCB9D7846}"/>
              </a:ext>
            </a:extLst>
          </p:cNvPr>
          <p:cNvPicPr>
            <a:picLocks noChangeAspect="1"/>
          </p:cNvPicPr>
          <p:nvPr/>
        </p:nvPicPr>
        <p:blipFill>
          <a:blip r:embed="rId4"/>
          <a:stretch>
            <a:fillRect/>
          </a:stretch>
        </p:blipFill>
        <p:spPr>
          <a:xfrm>
            <a:off x="1337269" y="2243285"/>
            <a:ext cx="9514286" cy="2371429"/>
          </a:xfrm>
          <a:prstGeom prst="rect">
            <a:avLst/>
          </a:prstGeom>
        </p:spPr>
      </p:pic>
    </p:spTree>
    <p:extLst>
      <p:ext uri="{BB962C8B-B14F-4D97-AF65-F5344CB8AC3E}">
        <p14:creationId xmlns:p14="http://schemas.microsoft.com/office/powerpoint/2010/main" val="34824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to - Example #2 (</a:t>
            </a:r>
            <a:r>
              <a:rPr lang="en-US" dirty="0">
                <a:solidFill>
                  <a:srgbClr val="FFFF00"/>
                </a:solidFill>
              </a:rPr>
              <a:t>Outdated?</a:t>
            </a:r>
            <a:r>
              <a:rPr lang="en-US" dirty="0"/>
              <a:t>)</a:t>
            </a:r>
          </a:p>
        </p:txBody>
      </p:sp>
      <p:sp>
        <p:nvSpPr>
          <p:cNvPr id="2" name="Content Placeholder 9">
            <a:extLst>
              <a:ext uri="{FF2B5EF4-FFF2-40B4-BE49-F238E27FC236}">
                <a16:creationId xmlns:a16="http://schemas.microsoft.com/office/drawing/2014/main" id="{E26DFF60-DA15-935E-834D-F3C86A740024}"/>
              </a:ext>
            </a:extLst>
          </p:cNvPr>
          <p:cNvSpPr txBox="1">
            <a:spLocks/>
          </p:cNvSpPr>
          <p:nvPr/>
        </p:nvSpPr>
        <p:spPr>
          <a:xfrm>
            <a:off x="1218883" y="1905000"/>
            <a:ext cx="6856729" cy="3454400"/>
          </a:xfrm>
          <a:prstGeom prst="rect">
            <a:avLst/>
          </a:prstGeom>
        </p:spPr>
        <p:txBody>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dirty="0" err="1"/>
              <a:t>Github</a:t>
            </a:r>
            <a:r>
              <a:rPr lang="en-US" dirty="0"/>
              <a:t> Actions</a:t>
            </a:r>
          </a:p>
          <a:p>
            <a:r>
              <a:rPr lang="en-US" dirty="0"/>
              <a:t>Just needs a </a:t>
            </a:r>
            <a:r>
              <a:rPr lang="en-US" dirty="0" err="1"/>
              <a:t>yml</a:t>
            </a:r>
            <a:r>
              <a:rPr lang="en-US" dirty="0"/>
              <a:t> file to build the server…</a:t>
            </a:r>
          </a:p>
          <a:p>
            <a:endParaRPr lang="en-US" dirty="0"/>
          </a:p>
          <a:p>
            <a:endParaRPr lang="en-US" dirty="0"/>
          </a:p>
        </p:txBody>
      </p:sp>
    </p:spTree>
    <p:extLst>
      <p:ext uri="{BB962C8B-B14F-4D97-AF65-F5344CB8AC3E}">
        <p14:creationId xmlns:p14="http://schemas.microsoft.com/office/powerpoint/2010/main" val="428744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SLSA and Build Environment Security</a:t>
            </a:r>
          </a:p>
        </p:txBody>
      </p:sp>
      <p:sp>
        <p:nvSpPr>
          <p:cNvPr id="14" name="Content Placeholder 13"/>
          <p:cNvSpPr>
            <a:spLocks noGrp="1"/>
          </p:cNvSpPr>
          <p:nvPr>
            <p:ph idx="1"/>
          </p:nvPr>
        </p:nvSpPr>
        <p:spPr/>
        <p:txBody>
          <a:bodyPr>
            <a:normAutofit/>
          </a:bodyPr>
          <a:lstStyle/>
          <a:p>
            <a:r>
              <a:rPr lang="en-US" dirty="0"/>
              <a:t>Intro</a:t>
            </a:r>
          </a:p>
          <a:p>
            <a:r>
              <a:rPr lang="en-US" dirty="0"/>
              <a:t>Why is Build Environment Security Important?</a:t>
            </a:r>
          </a:p>
          <a:p>
            <a:pPr lvl="1"/>
            <a:r>
              <a:rPr lang="en-US" dirty="0"/>
              <a:t>SolarWinds </a:t>
            </a:r>
          </a:p>
          <a:p>
            <a:pPr lvl="1"/>
            <a:r>
              <a:rPr lang="en-US" dirty="0"/>
              <a:t>CVE-2024-3094 “</a:t>
            </a:r>
            <a:r>
              <a:rPr lang="en-US" dirty="0" err="1"/>
              <a:t>xz</a:t>
            </a:r>
            <a:r>
              <a:rPr lang="en-US" dirty="0"/>
              <a:t> </a:t>
            </a:r>
            <a:r>
              <a:rPr lang="en-US" dirty="0" err="1"/>
              <a:t>BackDoor</a:t>
            </a:r>
            <a:r>
              <a:rPr lang="en-US" dirty="0"/>
              <a:t>” </a:t>
            </a:r>
            <a:endParaRPr lang="en-US" sz="2800" dirty="0"/>
          </a:p>
          <a:p>
            <a:r>
              <a:rPr lang="en-US" dirty="0"/>
              <a:t>Executive Orders … and the birth of the SBOM</a:t>
            </a:r>
          </a:p>
          <a:p>
            <a:r>
              <a:rPr lang="en-US" dirty="0"/>
              <a:t>Vocabulary Decision ….</a:t>
            </a:r>
          </a:p>
          <a:p>
            <a:r>
              <a:rPr lang="en-US" dirty="0"/>
              <a:t>Process Recommendations – Now and Cheap?</a:t>
            </a:r>
          </a:p>
          <a:p>
            <a:r>
              <a:rPr lang="en-US" dirty="0"/>
              <a:t>Where to start ….. </a:t>
            </a:r>
            <a:r>
              <a:rPr lang="en-US" dirty="0" err="1"/>
              <a:t>something.yml</a:t>
            </a:r>
            <a:r>
              <a:rPr lang="en-US" dirty="0"/>
              <a:t> </a:t>
            </a:r>
          </a:p>
          <a:p>
            <a:pPr lvl="1"/>
            <a:endParaRPr lang="en-US" dirty="0"/>
          </a:p>
        </p:txBody>
      </p:sp>
      <p:pic>
        <p:nvPicPr>
          <p:cNvPr id="2" name="Picture 1">
            <a:extLst>
              <a:ext uri="{FF2B5EF4-FFF2-40B4-BE49-F238E27FC236}">
                <a16:creationId xmlns:a16="http://schemas.microsoft.com/office/drawing/2014/main" id="{554D1C7E-8FB0-FF90-4210-1E5C8536F4B3}"/>
              </a:ext>
            </a:extLst>
          </p:cNvPr>
          <p:cNvPicPr>
            <a:picLocks noChangeAspect="1"/>
          </p:cNvPicPr>
          <p:nvPr/>
        </p:nvPicPr>
        <p:blipFill>
          <a:blip r:embed="rId2"/>
          <a:stretch>
            <a:fillRect/>
          </a:stretch>
        </p:blipFill>
        <p:spPr>
          <a:xfrm>
            <a:off x="9675812" y="4267200"/>
            <a:ext cx="2360613" cy="2360613"/>
          </a:xfrm>
          <a:prstGeom prst="rect">
            <a:avLst/>
          </a:prstGeom>
        </p:spPr>
      </p:pic>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E7BA-4A22-E215-3552-F9754C07074E}"/>
              </a:ext>
            </a:extLst>
          </p:cNvPr>
          <p:cNvSpPr>
            <a:spLocks noGrp="1"/>
          </p:cNvSpPr>
          <p:nvPr>
            <p:ph type="title"/>
          </p:nvPr>
        </p:nvSpPr>
        <p:spPr>
          <a:xfrm>
            <a:off x="1218883" y="274637"/>
            <a:ext cx="10360501" cy="4906963"/>
          </a:xfrm>
        </p:spPr>
        <p:txBody>
          <a:bodyPr>
            <a:normAutofit fontScale="90000"/>
          </a:bodyPr>
          <a:lstStyle/>
          <a:p>
            <a:br>
              <a:rPr lang="en-US" dirty="0"/>
            </a:br>
            <a:r>
              <a:rPr lang="en-US" dirty="0"/>
              <a:t>Show and Tell… slide style</a:t>
            </a:r>
            <a:br>
              <a:rPr lang="en-US" dirty="0"/>
            </a:br>
            <a:br>
              <a:rPr lang="en-US" dirty="0"/>
            </a:br>
            <a:br>
              <a:rPr lang="en-US" dirty="0"/>
            </a:br>
            <a:r>
              <a:rPr lang="en-US" dirty="0"/>
              <a:t>The app doesn’t matter, its how you use it.</a:t>
            </a: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255903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E7BA-4A22-E215-3552-F9754C07074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5A219EA-9B0A-EF5E-B21C-3088CEDC0BE7}"/>
              </a:ext>
            </a:extLst>
          </p:cNvPr>
          <p:cNvPicPr>
            <a:picLocks noChangeAspect="1"/>
          </p:cNvPicPr>
          <p:nvPr/>
        </p:nvPicPr>
        <p:blipFill>
          <a:blip r:embed="rId2"/>
          <a:stretch>
            <a:fillRect/>
          </a:stretch>
        </p:blipFill>
        <p:spPr>
          <a:xfrm>
            <a:off x="834309" y="0"/>
            <a:ext cx="10520206" cy="6858000"/>
          </a:xfrm>
          <a:prstGeom prst="rect">
            <a:avLst/>
          </a:prstGeom>
        </p:spPr>
      </p:pic>
    </p:spTree>
    <p:extLst>
      <p:ext uri="{BB962C8B-B14F-4D97-AF65-F5344CB8AC3E}">
        <p14:creationId xmlns:p14="http://schemas.microsoft.com/office/powerpoint/2010/main" val="365951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E7BA-4A22-E215-3552-F9754C07074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890D5D8-5054-B43C-61B4-E8EF3C7D7677}"/>
              </a:ext>
            </a:extLst>
          </p:cNvPr>
          <p:cNvPicPr>
            <a:picLocks noChangeAspect="1"/>
          </p:cNvPicPr>
          <p:nvPr/>
        </p:nvPicPr>
        <p:blipFill>
          <a:blip r:embed="rId2"/>
          <a:stretch>
            <a:fillRect/>
          </a:stretch>
        </p:blipFill>
        <p:spPr>
          <a:xfrm>
            <a:off x="961379" y="0"/>
            <a:ext cx="10266066" cy="6858000"/>
          </a:xfrm>
          <a:prstGeom prst="rect">
            <a:avLst/>
          </a:prstGeom>
        </p:spPr>
      </p:pic>
    </p:spTree>
    <p:extLst>
      <p:ext uri="{BB962C8B-B14F-4D97-AF65-F5344CB8AC3E}">
        <p14:creationId xmlns:p14="http://schemas.microsoft.com/office/powerpoint/2010/main" val="15754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E7BA-4A22-E215-3552-F9754C07074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27FC321-91A0-285C-22F7-948AE5372384}"/>
              </a:ext>
            </a:extLst>
          </p:cNvPr>
          <p:cNvPicPr>
            <a:picLocks noChangeAspect="1"/>
          </p:cNvPicPr>
          <p:nvPr/>
        </p:nvPicPr>
        <p:blipFill>
          <a:blip r:embed="rId2"/>
          <a:stretch>
            <a:fillRect/>
          </a:stretch>
        </p:blipFill>
        <p:spPr>
          <a:xfrm>
            <a:off x="884005" y="0"/>
            <a:ext cx="10420815" cy="6858000"/>
          </a:xfrm>
          <a:prstGeom prst="rect">
            <a:avLst/>
          </a:prstGeom>
        </p:spPr>
      </p:pic>
    </p:spTree>
    <p:extLst>
      <p:ext uri="{BB962C8B-B14F-4D97-AF65-F5344CB8AC3E}">
        <p14:creationId xmlns:p14="http://schemas.microsoft.com/office/powerpoint/2010/main" val="260416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6E7BA-4A22-E215-3552-F9754C07074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259E613-B819-99F1-E4F9-09D74D3E79E2}"/>
              </a:ext>
            </a:extLst>
          </p:cNvPr>
          <p:cNvPicPr>
            <a:picLocks noChangeAspect="1"/>
          </p:cNvPicPr>
          <p:nvPr/>
        </p:nvPicPr>
        <p:blipFill>
          <a:blip r:embed="rId2"/>
          <a:stretch>
            <a:fillRect/>
          </a:stretch>
        </p:blipFill>
        <p:spPr>
          <a:xfrm>
            <a:off x="1007712" y="0"/>
            <a:ext cx="10173401" cy="6858000"/>
          </a:xfrm>
          <a:prstGeom prst="rect">
            <a:avLst/>
          </a:prstGeom>
        </p:spPr>
      </p:pic>
      <p:sp>
        <p:nvSpPr>
          <p:cNvPr id="3" name="TextBox 2">
            <a:extLst>
              <a:ext uri="{FF2B5EF4-FFF2-40B4-BE49-F238E27FC236}">
                <a16:creationId xmlns:a16="http://schemas.microsoft.com/office/drawing/2014/main" id="{0E577F6F-06B8-4F4F-E9D1-4F8D754F811E}"/>
              </a:ext>
            </a:extLst>
          </p:cNvPr>
          <p:cNvSpPr txBox="1"/>
          <p:nvPr/>
        </p:nvSpPr>
        <p:spPr>
          <a:xfrm>
            <a:off x="455612" y="3352800"/>
            <a:ext cx="3200400" cy="3416320"/>
          </a:xfrm>
          <a:prstGeom prst="rect">
            <a:avLst/>
          </a:prstGeom>
          <a:solidFill>
            <a:schemeClr val="bg2">
              <a:lumMod val="60000"/>
              <a:lumOff val="40000"/>
            </a:schemeClr>
          </a:solidFill>
        </p:spPr>
        <p:txBody>
          <a:bodyPr wrap="square" rtlCol="0">
            <a:spAutoFit/>
          </a:bodyPr>
          <a:lstStyle/>
          <a:p>
            <a:r>
              <a:rPr lang="en-US" sz="1800" dirty="0"/>
              <a:t>Start with a clean slate</a:t>
            </a:r>
          </a:p>
          <a:p>
            <a:r>
              <a:rPr lang="en-US" sz="1800" dirty="0"/>
              <a:t>Deploy build tools</a:t>
            </a:r>
          </a:p>
          <a:p>
            <a:r>
              <a:rPr lang="en-US" sz="1800" dirty="0"/>
              <a:t>Build your own dependencies</a:t>
            </a:r>
          </a:p>
          <a:p>
            <a:r>
              <a:rPr lang="en-US" sz="1800" dirty="0"/>
              <a:t>Check-in logs, code, and payloads</a:t>
            </a:r>
          </a:p>
          <a:p>
            <a:r>
              <a:rPr lang="en-US" sz="1800" dirty="0"/>
              <a:t>Teardown + regen Build Env</a:t>
            </a:r>
          </a:p>
          <a:p>
            <a:r>
              <a:rPr lang="en-US" sz="1800" dirty="0"/>
              <a:t>Build your app</a:t>
            </a:r>
          </a:p>
          <a:p>
            <a:r>
              <a:rPr lang="en-US" sz="1800" dirty="0"/>
              <a:t>Check it in </a:t>
            </a:r>
          </a:p>
          <a:p>
            <a:r>
              <a:rPr lang="en-US" sz="1800" dirty="0"/>
              <a:t>Test it</a:t>
            </a:r>
          </a:p>
          <a:p>
            <a:r>
              <a:rPr lang="en-US" sz="1800" dirty="0"/>
              <a:t>Check-in test results</a:t>
            </a:r>
          </a:p>
          <a:p>
            <a:r>
              <a:rPr lang="en-US" sz="1800" dirty="0"/>
              <a:t>Tear it down</a:t>
            </a:r>
          </a:p>
          <a:p>
            <a:r>
              <a:rPr lang="en-US" sz="1800" dirty="0"/>
              <a:t>Then promote it</a:t>
            </a:r>
          </a:p>
        </p:txBody>
      </p:sp>
    </p:spTree>
    <p:extLst>
      <p:ext uri="{BB962C8B-B14F-4D97-AF65-F5344CB8AC3E}">
        <p14:creationId xmlns:p14="http://schemas.microsoft.com/office/powerpoint/2010/main" val="216532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options and reading </a:t>
            </a:r>
            <a:br>
              <a:rPr lang="en-US" dirty="0"/>
            </a:br>
            <a:r>
              <a:rPr lang="en-US" sz="2000" dirty="0"/>
              <a:t>(more than </a:t>
            </a:r>
            <a:r>
              <a:rPr lang="en-US" sz="2000" dirty="0" err="1"/>
              <a:t>slsa.dev</a:t>
            </a:r>
            <a:r>
              <a:rPr lang="en-US" sz="2000" dirty="0"/>
              <a:t> now….)</a:t>
            </a:r>
          </a:p>
        </p:txBody>
      </p:sp>
      <p:sp>
        <p:nvSpPr>
          <p:cNvPr id="2" name="Content Placeholder 9">
            <a:extLst>
              <a:ext uri="{FF2B5EF4-FFF2-40B4-BE49-F238E27FC236}">
                <a16:creationId xmlns:a16="http://schemas.microsoft.com/office/drawing/2014/main" id="{E26DFF60-DA15-935E-834D-F3C86A740024}"/>
              </a:ext>
            </a:extLst>
          </p:cNvPr>
          <p:cNvSpPr txBox="1">
            <a:spLocks/>
          </p:cNvSpPr>
          <p:nvPr/>
        </p:nvSpPr>
        <p:spPr>
          <a:xfrm>
            <a:off x="1218883" y="1905000"/>
            <a:ext cx="6856729" cy="3454400"/>
          </a:xfrm>
          <a:prstGeom prst="rect">
            <a:avLst/>
          </a:prstGeom>
        </p:spPr>
        <p:txBody>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dirty="0">
                <a:hlinkClick r:id="rId2"/>
              </a:rPr>
              <a:t>TACOS Framework · GitHub</a:t>
            </a:r>
            <a:endParaRPr lang="en-US" dirty="0"/>
          </a:p>
          <a:p>
            <a:r>
              <a:rPr lang="en-US" dirty="0">
                <a:hlinkClick r:id="rId3"/>
              </a:rPr>
              <a:t>Secure Software Development Framework | CSRC (nist.gov)</a:t>
            </a:r>
            <a:endParaRPr lang="en-US" dirty="0"/>
          </a:p>
          <a:p>
            <a:r>
              <a:rPr lang="en-US" dirty="0">
                <a:hlinkClick r:id="rId4"/>
              </a:rPr>
              <a:t>CIS Software Supply Chain Security Guide (cisecurity.org)</a:t>
            </a:r>
            <a:endParaRPr lang="en-US" dirty="0"/>
          </a:p>
          <a:p>
            <a:r>
              <a:rPr lang="en-US" dirty="0">
                <a:hlinkClick r:id="rId5"/>
              </a:rPr>
              <a:t>GitHub - </a:t>
            </a:r>
            <a:r>
              <a:rPr lang="en-US" dirty="0" err="1">
                <a:hlinkClick r:id="rId5"/>
              </a:rPr>
              <a:t>ossf</a:t>
            </a:r>
            <a:r>
              <a:rPr lang="en-US" dirty="0">
                <a:hlinkClick r:id="rId5"/>
              </a:rPr>
              <a:t>/scorecard: </a:t>
            </a:r>
            <a:r>
              <a:rPr lang="en-US" dirty="0" err="1">
                <a:hlinkClick r:id="rId5"/>
              </a:rPr>
              <a:t>OpenSSF</a:t>
            </a:r>
            <a:r>
              <a:rPr lang="en-US" dirty="0">
                <a:hlinkClick r:id="rId5"/>
              </a:rPr>
              <a:t> Scorecard - Security health metrics for Open Source</a:t>
            </a:r>
            <a:endParaRPr lang="en-US" dirty="0"/>
          </a:p>
          <a:p>
            <a:endParaRPr lang="en-US" dirty="0"/>
          </a:p>
          <a:p>
            <a:endParaRPr lang="en-US" dirty="0"/>
          </a:p>
        </p:txBody>
      </p:sp>
    </p:spTree>
    <p:extLst>
      <p:ext uri="{BB962C8B-B14F-4D97-AF65-F5344CB8AC3E}">
        <p14:creationId xmlns:p14="http://schemas.microsoft.com/office/powerpoint/2010/main" val="356761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program&#10;&#10;Description automatically generated">
            <a:extLst>
              <a:ext uri="{FF2B5EF4-FFF2-40B4-BE49-F238E27FC236}">
                <a16:creationId xmlns:a16="http://schemas.microsoft.com/office/drawing/2014/main" id="{78230A6A-E75E-8502-C358-2AB66083A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555" y="552809"/>
            <a:ext cx="9485714" cy="5752381"/>
          </a:xfrm>
          <a:prstGeom prst="rect">
            <a:avLst/>
          </a:prstGeom>
        </p:spPr>
      </p:pic>
    </p:spTree>
    <p:extLst>
      <p:ext uri="{BB962C8B-B14F-4D97-AF65-F5344CB8AC3E}">
        <p14:creationId xmlns:p14="http://schemas.microsoft.com/office/powerpoint/2010/main" val="269131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2812" y="618285"/>
            <a:ext cx="8382000" cy="5621430"/>
          </a:xfrm>
        </p:spPr>
        <p:txBody>
          <a:bodyPr anchor="b">
            <a:normAutofit/>
          </a:bodyPr>
          <a:lstStyle/>
          <a:p>
            <a:r>
              <a:rPr lang="en-US" dirty="0"/>
              <a:t>SLSA and </a:t>
            </a:r>
            <a:br>
              <a:rPr lang="en-US" dirty="0"/>
            </a:br>
            <a:r>
              <a:rPr lang="en-US" dirty="0"/>
              <a:t>Build Environment Security – 5/2024</a:t>
            </a:r>
            <a:br>
              <a:rPr lang="en-US" dirty="0"/>
            </a:br>
            <a:br>
              <a:rPr lang="en-US" dirty="0"/>
            </a:br>
            <a:br>
              <a:rPr lang="en-US" dirty="0"/>
            </a:br>
            <a:br>
              <a:rPr lang="en-US" dirty="0"/>
            </a:br>
            <a:br>
              <a:rPr lang="en-US" dirty="0"/>
            </a:br>
            <a:r>
              <a:rPr lang="en-US" dirty="0"/>
              <a:t>Chuck Anderson – Thank You!</a:t>
            </a:r>
            <a:br>
              <a:rPr lang="en-US" dirty="0"/>
            </a:br>
            <a:r>
              <a:rPr lang="en-US" dirty="0">
                <a:hlinkClick r:id="rId2"/>
              </a:rPr>
              <a:t>Chuck@ReliantManagedServices.com</a:t>
            </a:r>
            <a:br>
              <a:rPr lang="en-US" dirty="0"/>
            </a:br>
            <a:br>
              <a:rPr lang="en-US" dirty="0"/>
            </a:br>
            <a:r>
              <a:rPr lang="en-US" dirty="0"/>
              <a:t>Slides available at:</a:t>
            </a:r>
            <a:br>
              <a:rPr lang="en-US" dirty="0"/>
            </a:br>
            <a:r>
              <a:rPr lang="en-US" dirty="0">
                <a:hlinkClick r:id="rId3"/>
              </a:rPr>
              <a:t>https://www.RelaintManagedServices.com</a:t>
            </a:r>
            <a:endParaRPr lang="en-US" dirty="0"/>
          </a:p>
        </p:txBody>
      </p:sp>
      <p:pic>
        <p:nvPicPr>
          <p:cNvPr id="9" name="Picture 8">
            <a:extLst>
              <a:ext uri="{FF2B5EF4-FFF2-40B4-BE49-F238E27FC236}">
                <a16:creationId xmlns:a16="http://schemas.microsoft.com/office/drawing/2014/main" id="{D9C82A1B-BA10-1039-F664-1624A0274ACE}"/>
              </a:ext>
            </a:extLst>
          </p:cNvPr>
          <p:cNvPicPr>
            <a:picLocks noChangeAspect="1"/>
          </p:cNvPicPr>
          <p:nvPr/>
        </p:nvPicPr>
        <p:blipFill>
          <a:blip r:embed="rId4"/>
          <a:stretch>
            <a:fillRect/>
          </a:stretch>
        </p:blipFill>
        <p:spPr>
          <a:xfrm>
            <a:off x="9215415" y="3405996"/>
            <a:ext cx="2359356" cy="2365453"/>
          </a:xfrm>
          <a:prstGeom prst="rect">
            <a:avLst/>
          </a:prstGeom>
        </p:spPr>
      </p:pic>
    </p:spTree>
    <p:extLst>
      <p:ext uri="{BB962C8B-B14F-4D97-AF65-F5344CB8AC3E}">
        <p14:creationId xmlns:p14="http://schemas.microsoft.com/office/powerpoint/2010/main" val="268145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SolarWinds -- Attack</a:t>
            </a:r>
          </a:p>
        </p:txBody>
      </p:sp>
      <p:sp>
        <p:nvSpPr>
          <p:cNvPr id="14" name="Content Placeholder 13"/>
          <p:cNvSpPr>
            <a:spLocks noGrp="1"/>
          </p:cNvSpPr>
          <p:nvPr>
            <p:ph idx="1"/>
          </p:nvPr>
        </p:nvSpPr>
        <p:spPr/>
        <p:txBody>
          <a:bodyPr>
            <a:normAutofit fontScale="85000" lnSpcReduction="10000"/>
          </a:bodyPr>
          <a:lstStyle/>
          <a:p>
            <a:r>
              <a:rPr lang="en-US" dirty="0"/>
              <a:t>CVE-2020-10148: This vulnerability affects the SolarWinds Orion Platform and was exploited by attackers to inject malicious code into the software updates.    </a:t>
            </a:r>
          </a:p>
          <a:p>
            <a:r>
              <a:rPr lang="en-US" dirty="0"/>
              <a:t>CVE-2020-10149: Another vulnerability in the SolarWinds Orion Platform, this CVE was exploited to achieve remote code execution by attackers.    </a:t>
            </a:r>
          </a:p>
          <a:p>
            <a:r>
              <a:rPr lang="en-US" dirty="0"/>
              <a:t>CVE-2020-10150: This CVE is related to an insecure method used by SolarWinds to generate authentication cookies in the Orion Platform, which could allow an attacker to bypass authentication mechanisms.    </a:t>
            </a:r>
          </a:p>
          <a:p>
            <a:r>
              <a:rPr lang="en-US" dirty="0"/>
              <a:t>CVE-2020-10151: An improper input validation vulnerability in SolarWinds Orion API allowed attackers to execute arbitrary SQL queries.    </a:t>
            </a:r>
          </a:p>
          <a:p>
            <a:r>
              <a:rPr lang="en-US" dirty="0"/>
              <a:t>CVE-2020-10152: This CVE is related to the fact that SolarWinds Orion Platform used a hard-coded password for its "solarwinds123" user account, which could be exploited by attackers to gain unauthorized access.</a:t>
            </a:r>
          </a:p>
        </p:txBody>
      </p:sp>
    </p:spTree>
    <p:extLst>
      <p:ext uri="{BB962C8B-B14F-4D97-AF65-F5344CB8AC3E}">
        <p14:creationId xmlns:p14="http://schemas.microsoft.com/office/powerpoint/2010/main" val="376516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SolarWinds -- Impact</a:t>
            </a:r>
          </a:p>
        </p:txBody>
      </p:sp>
      <p:sp>
        <p:nvSpPr>
          <p:cNvPr id="14" name="Content Placeholder 13"/>
          <p:cNvSpPr>
            <a:spLocks noGrp="1"/>
          </p:cNvSpPr>
          <p:nvPr>
            <p:ph idx="1"/>
          </p:nvPr>
        </p:nvSpPr>
        <p:spPr/>
        <p:txBody>
          <a:bodyPr>
            <a:normAutofit fontScale="85000" lnSpcReduction="20000"/>
          </a:bodyPr>
          <a:lstStyle/>
          <a:p>
            <a:r>
              <a:rPr lang="en-US" dirty="0"/>
              <a:t>Some reports suggest that approximately 18,000 organizations installed the compromised SolarWinds Orion update(s), which implies a significant number of computers within those organizations were potentially impacted. The affected organizations included government agencies, Fortune 500 companies, technology firms, and other entities using SolarWinds products.</a:t>
            </a:r>
          </a:p>
          <a:p>
            <a:r>
              <a:rPr lang="en-US" dirty="0"/>
              <a:t>Furthermore, the scope of impact extended beyond the initial compromised networks, as attackers utilized the compromised environments to conduct lateral movement and expand their reach within targeted organizations. This means that even systems not directly exposed to the compromised SolarWinds software might have been affected indirectly.</a:t>
            </a:r>
          </a:p>
          <a:p>
            <a:r>
              <a:rPr lang="en-US" dirty="0"/>
              <a:t>We will not know the true extent of the impact any time soon. </a:t>
            </a:r>
          </a:p>
          <a:p>
            <a:pPr marL="0" indent="0">
              <a:buNone/>
            </a:pPr>
            <a:r>
              <a:rPr lang="en-US" dirty="0"/>
              <a:t>	(50 years is my guess- but I can’t talk about it)</a:t>
            </a:r>
          </a:p>
          <a:p>
            <a:pPr marL="0" indent="0">
              <a:buNone/>
            </a:pPr>
            <a:r>
              <a:rPr lang="en-US" dirty="0"/>
              <a:t>		</a:t>
            </a:r>
          </a:p>
        </p:txBody>
      </p:sp>
    </p:spTree>
    <p:extLst>
      <p:ext uri="{BB962C8B-B14F-4D97-AF65-F5344CB8AC3E}">
        <p14:creationId xmlns:p14="http://schemas.microsoft.com/office/powerpoint/2010/main" val="340888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CVE-2024-3094 XZ Backdoor  </a:t>
            </a:r>
          </a:p>
        </p:txBody>
      </p:sp>
      <p:sp>
        <p:nvSpPr>
          <p:cNvPr id="14" name="Content Placeholder 13"/>
          <p:cNvSpPr>
            <a:spLocks noGrp="1"/>
          </p:cNvSpPr>
          <p:nvPr>
            <p:ph idx="1"/>
          </p:nvPr>
        </p:nvSpPr>
        <p:spPr/>
        <p:txBody>
          <a:bodyPr>
            <a:normAutofit/>
          </a:bodyPr>
          <a:lstStyle/>
          <a:p>
            <a:r>
              <a:rPr lang="en-US" dirty="0">
                <a:hlinkClick r:id="rId3"/>
              </a:rPr>
              <a:t>NVD - CVE-2024-3094 (nist.gov)</a:t>
            </a:r>
            <a:endParaRPr lang="en-US" dirty="0"/>
          </a:p>
          <a:p>
            <a:r>
              <a:rPr lang="en-US" dirty="0"/>
              <a:t>Malicious code was discovered in the upstream </a:t>
            </a:r>
            <a:r>
              <a:rPr lang="en-US" dirty="0" err="1"/>
              <a:t>tarballs</a:t>
            </a:r>
            <a:r>
              <a:rPr lang="en-US" dirty="0"/>
              <a:t> of </a:t>
            </a:r>
            <a:r>
              <a:rPr lang="en-US" dirty="0" err="1"/>
              <a:t>xz</a:t>
            </a:r>
            <a:r>
              <a:rPr lang="en-US" dirty="0"/>
              <a:t>, starting with version 5.6.0. Through a series of complex obfuscations, the </a:t>
            </a:r>
            <a:r>
              <a:rPr lang="en-US" dirty="0" err="1"/>
              <a:t>liblzma</a:t>
            </a:r>
            <a:r>
              <a:rPr lang="en-US" dirty="0"/>
              <a:t> build process extracts a prebuilt object file from a disguised test file existing in the source code, which is then used to modify specific functions in the </a:t>
            </a:r>
            <a:r>
              <a:rPr lang="en-US" dirty="0" err="1"/>
              <a:t>liblzma</a:t>
            </a:r>
            <a:r>
              <a:rPr lang="en-US" dirty="0"/>
              <a:t> code. This results in a modified </a:t>
            </a:r>
            <a:r>
              <a:rPr lang="en-US" dirty="0" err="1"/>
              <a:t>liblzma</a:t>
            </a:r>
            <a:r>
              <a:rPr lang="en-US" dirty="0"/>
              <a:t> library that can be used by any software linked against this library, intercepting and modifying the data interaction with this library. </a:t>
            </a:r>
          </a:p>
          <a:p>
            <a:r>
              <a:rPr lang="en-US" dirty="0">
                <a:solidFill>
                  <a:srgbClr val="333333"/>
                </a:solidFill>
                <a:highlight>
                  <a:srgbClr val="F0F7FD"/>
                </a:highlight>
                <a:latin typeface="Source Sans Pro" panose="020B0503030403020204" pitchFamily="34" charset="0"/>
              </a:rPr>
              <a:t>First Published </a:t>
            </a:r>
            <a:r>
              <a:rPr lang="en-US" b="0" i="0" dirty="0">
                <a:solidFill>
                  <a:srgbClr val="333333"/>
                </a:solidFill>
                <a:effectLst/>
                <a:highlight>
                  <a:srgbClr val="F0F7FD"/>
                </a:highlight>
                <a:latin typeface="Source Sans Pro" panose="020B0503030403020204" pitchFamily="34" charset="0"/>
              </a:rPr>
              <a:t>03/29/2024 </a:t>
            </a:r>
            <a:r>
              <a:rPr lang="en-US" dirty="0">
                <a:solidFill>
                  <a:srgbClr val="333333"/>
                </a:solidFill>
                <a:highlight>
                  <a:srgbClr val="F0F7FD"/>
                </a:highlight>
                <a:latin typeface="Source Sans Pro" panose="020B0503030403020204" pitchFamily="34" charset="0"/>
              </a:rPr>
              <a:t> </a:t>
            </a:r>
            <a:endParaRPr lang="en-US" dirty="0"/>
          </a:p>
        </p:txBody>
      </p:sp>
    </p:spTree>
    <p:extLst>
      <p:ext uri="{BB962C8B-B14F-4D97-AF65-F5344CB8AC3E}">
        <p14:creationId xmlns:p14="http://schemas.microsoft.com/office/powerpoint/2010/main" val="95245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CVE-2024-3094 XZ Backdoor  </a:t>
            </a:r>
          </a:p>
        </p:txBody>
      </p:sp>
      <p:sp>
        <p:nvSpPr>
          <p:cNvPr id="14" name="Content Placeholder 13"/>
          <p:cNvSpPr>
            <a:spLocks noGrp="1"/>
          </p:cNvSpPr>
          <p:nvPr>
            <p:ph idx="1"/>
          </p:nvPr>
        </p:nvSpPr>
        <p:spPr/>
        <p:txBody>
          <a:bodyPr>
            <a:normAutofit/>
          </a:bodyPr>
          <a:lstStyle/>
          <a:p>
            <a:r>
              <a:rPr lang="en-US" dirty="0">
                <a:hlinkClick r:id="rId3"/>
              </a:rPr>
              <a:t>NVD - CVE-2024-3094 (nist.gov)</a:t>
            </a:r>
            <a:endParaRPr lang="en-US" dirty="0"/>
          </a:p>
          <a:p>
            <a:endParaRPr lang="en-US" dirty="0"/>
          </a:p>
          <a:p>
            <a:r>
              <a:rPr lang="en-US" dirty="0"/>
              <a:t>This social engineering hack took 5 years. </a:t>
            </a:r>
          </a:p>
          <a:p>
            <a:endParaRPr lang="en-US" dirty="0">
              <a:solidFill>
                <a:srgbClr val="333333"/>
              </a:solidFill>
              <a:highlight>
                <a:srgbClr val="F0F7FD"/>
              </a:highlight>
              <a:latin typeface="Source Sans Pro" panose="020B0503030403020204" pitchFamily="34" charset="0"/>
            </a:endParaRPr>
          </a:p>
        </p:txBody>
      </p:sp>
    </p:spTree>
    <p:extLst>
      <p:ext uri="{BB962C8B-B14F-4D97-AF65-F5344CB8AC3E}">
        <p14:creationId xmlns:p14="http://schemas.microsoft.com/office/powerpoint/2010/main" val="2814657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8883" y="274637"/>
            <a:ext cx="10360501" cy="1223963"/>
          </a:xfrm>
        </p:spPr>
        <p:txBody>
          <a:bodyPr anchor="b">
            <a:normAutofit/>
          </a:bodyPr>
          <a:lstStyle/>
          <a:p>
            <a:r>
              <a:rPr lang="en-US" dirty="0"/>
              <a:t>OOPS</a:t>
            </a:r>
          </a:p>
        </p:txBody>
      </p:sp>
      <p:pic>
        <p:nvPicPr>
          <p:cNvPr id="10" name="Picture Placeholder 9" descr="A cartoon of a construction site&#10;&#10;Description automatically generated">
            <a:extLst>
              <a:ext uri="{FF2B5EF4-FFF2-40B4-BE49-F238E27FC236}">
                <a16:creationId xmlns:a16="http://schemas.microsoft.com/office/drawing/2014/main" id="{5E3B111B-C9DC-F434-5E2C-9FD74B262F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2513" y="1701797"/>
            <a:ext cx="3513240" cy="4462272"/>
          </a:xfrm>
          <a:noFill/>
        </p:spPr>
      </p:pic>
      <p:sp>
        <p:nvSpPr>
          <p:cNvPr id="2" name="Rectangle 1">
            <a:extLst>
              <a:ext uri="{FF2B5EF4-FFF2-40B4-BE49-F238E27FC236}">
                <a16:creationId xmlns:a16="http://schemas.microsoft.com/office/drawing/2014/main" id="{B01AFC62-E1D9-64C5-6DEA-0761772ECBE5}"/>
              </a:ext>
            </a:extLst>
          </p:cNvPr>
          <p:cNvSpPr/>
          <p:nvPr/>
        </p:nvSpPr>
        <p:spPr>
          <a:xfrm>
            <a:off x="6780212" y="4038600"/>
            <a:ext cx="1219200" cy="1117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CVE-2024-3094 XZ Backdoor </a:t>
            </a:r>
            <a:r>
              <a:rPr lang="en-US" sz="2800" dirty="0">
                <a:ln w="0"/>
                <a:solidFill>
                  <a:schemeClr val="tx1"/>
                </a:solidFill>
                <a:effectLst>
                  <a:outerShdw blurRad="38100" dist="19050" dir="2700000" algn="tl" rotWithShape="0">
                    <a:schemeClr val="dk1">
                      <a:alpha val="40000"/>
                    </a:schemeClr>
                  </a:outerShdw>
                </a:effectLst>
              </a:rPr>
              <a:t> </a:t>
            </a:r>
          </a:p>
        </p:txBody>
      </p:sp>
      <p:sp>
        <p:nvSpPr>
          <p:cNvPr id="5" name="TextBox 4">
            <a:extLst>
              <a:ext uri="{FF2B5EF4-FFF2-40B4-BE49-F238E27FC236}">
                <a16:creationId xmlns:a16="http://schemas.microsoft.com/office/drawing/2014/main" id="{BE965086-DEB3-F3D7-5A5B-F069C3505D7D}"/>
              </a:ext>
            </a:extLst>
          </p:cNvPr>
          <p:cNvSpPr txBox="1"/>
          <p:nvPr/>
        </p:nvSpPr>
        <p:spPr>
          <a:xfrm>
            <a:off x="1065212" y="3373738"/>
            <a:ext cx="6107502" cy="461665"/>
          </a:xfrm>
          <a:prstGeom prst="rect">
            <a:avLst/>
          </a:prstGeom>
          <a:noFill/>
        </p:spPr>
        <p:txBody>
          <a:bodyPr wrap="square">
            <a:spAutoFit/>
          </a:bodyPr>
          <a:lstStyle/>
          <a:p>
            <a:r>
              <a:rPr lang="en-US" dirty="0"/>
              <a:t>H/T: XKCD</a:t>
            </a:r>
          </a:p>
        </p:txBody>
      </p:sp>
    </p:spTree>
    <p:extLst>
      <p:ext uri="{BB962C8B-B14F-4D97-AF65-F5344CB8AC3E}">
        <p14:creationId xmlns:p14="http://schemas.microsoft.com/office/powerpoint/2010/main" val="257762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Override1.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2.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_xmlsignatures/_rels/origin.sigs.rels><?xml version="1.0" encoding="UTF-8" standalone="yes"?>
<Relationships xmlns="http://schemas.openxmlformats.org/package/2006/relationships"><Relationship Id="rId1" Type="http://schemas.openxmlformats.org/package/2006/relationships/digital-signature/signature" Target="sig1.xml"/></Relationships>
</file>

<file path=_xmlsignatures/sig1.xml><?xml version="1.0" encoding="utf-8"?>
<Signature xmlns="http://www.w3.org/2000/09/xmldsig#" Id="idPackageSignature">
  <SignedInfo>
    <CanonicalizationMethod Algorithm="http://www.w3.org/TR/2001/REC-xml-c14n-20010315"/>
    <SignatureMethod Algorithm="http://www.w3.org/2001/04/xmldsig-more#rsa-sha512"/>
    <Reference Type="http://www.w3.org/2000/09/xmldsig#Object" URI="#idPackageObject">
      <DigestMethod Algorithm="http://www.w3.org/2001/04/xmlenc#sha512"/>
      <DigestValue>88QbMEsGHLUS/PiEDRGG9WuP/HaSouDWv3clOoRaqH5eYqj4BQKHrh7eZLH7aU2j9IQBh6FQxNCH
hc/Qed91yA==</DigestValue>
    </Reference>
    <Reference Type="http://www.w3.org/2000/09/xmldsig#Object" URI="#idOfficeObject">
      <DigestMethod Algorithm="http://www.w3.org/2001/04/xmlenc#sha512"/>
      <DigestValue>svYXlmQGiwhGJhZR8ruRXkvB0zEqHgDQkm8DgCVuZj3KyzpFx7we8jcV7oAR4Pzd797eafGN0J/H
EsI01o88/g==</DigestValue>
    </Reference>
    <Reference Type="http://uri.etsi.org/01903#SignedProperties" URI="#idSignedProperties">
      <Transforms>
        <Transform Algorithm="http://www.w3.org/TR/2001/REC-xml-c14n-20010315"/>
      </Transforms>
      <DigestMethod Algorithm="http://www.w3.org/2001/04/xmlenc#sha512"/>
      <DigestValue>2P2j2OdfrVvaLFEbwRw4xI5840kMZ6zwkwY1tGp9cGxXvppqn1hpM8KmU7X59A3mg6e/nP/K+s/h
YuospdESvA==</DigestValue>
    </Reference>
  </SignedInfo>
  <SignatureValue>q3/UQci/Cnc2vHdLmSCKBnkb73q4zf0mcTBgJHPc/P3vMaNmYzgkgF/qUCP9eOTZyLK5OlBijCjT
et2NK2R7meNlBtmi0TQfViBcjMfhZ05fSTYK9703H+SPfJRjIBOLwahPKQTgEiBZQO0Jbny3Ei8G
D4lZh1ZMkY9aSZdUW2XXvvd/WoJAM5K935PSORXAaSDOKrbXW2YX02OCFrqymuczKBz02u9B+/bZ
9cdh8jIRiHHKXRqk+nX08POo2RRc59IFCFNAvppJxUVD3gp2nzPnqLNivpFl3MmFo1AvHdrAgxVG
k7kcOzdlpu1HOHDNK55B2DYXDzKq9WWa3zYTAw==</SignatureValue>
  <KeyInfo>
    <X509Data>
      <X509Certificate>MIIILDCCBhSgAwIBAgIQHYXrABFxjAtBtlu/p5Rg3jANBgkqhkiG9w0BAQ0FADCBrjELMAkGA1UEBhMCVVMxCzAJBgNVBAgTAklEMQ4wDAYDVQQHEwVOYW1wYTEfMB0GA1UECxMWSW5mb3JtYXRpb24gVGVjaG5vbG9neTElMCMGA1UEChMcUmVsaWFudCBNYW5hZ2VkIFNlcnZpY2VzIExMQzE6MDgGA1UEAxMxUmVsaWFudCBNYW5hZ2VkIFNlcnZpY2VzIENsb3VkIEludHVuZSBJc3N1aW5nIENBMjAeFw0yNDAzMDQyMTQ2NDFaFw0yNTAzMDQyMTQ2NDFaMEExLzAtBgkqhkiG9w0BCQEWIGNodWNrQHJlbGlhbnRtYW5hZ2Vkc2VydmljZXMuY29tMQ4wDAYDVQQDEwVjaHVjazCCASIwDQYJKoZIhvcNAQEBBQADggEPADCCAQoCggEBALwOlgcVdBkt0EoH5Y22dveCr3MCSc38I8KZHRxOaB3srGkPMWl5uDbC/cNMZ3+Qm5RwgCxNGyFHQvINBNIm5l8/4Z85iO1b05Q103BfNXaX92RbXJIPOWDbmb7EcxUkxDl/rOGGEoQ9hq4YPZRrkqouigUL2IbFR+UqeoUs0R0318K5EN9qrQY/b+P+JnI7X4gnXVGQ8X9YmMurpwVO9cpGjfw47fWAfPiGgPuqEugJ5MgBbt7YnK7E0nhEcA9YjQjORVXjp8Be0j8AEZM1SJM2eYMiVICplAbBSnFDadh8Pz+D6+bXlGNpd128FeXxg3mFiZ0MzDJKiUvZ4ShML0sCAwEAAaOCA7AwggOsMDsGA1UdEQQ0MDKgMAYKKwYBBAGCNxQCA6AiDCBjaHVja0ByZWxpYW50bWFuYWdlZHNlcnZpY2VzLmNvbTAMBgNVHRMBAf8EAjAAMBMGA1UdJQQMMAoGCCsGAQUFBwMCMA4GA1UdDwEB/wQEAwIFoDAdBgNVHQ4EFgQU5w0RY6o7VUglJVxBcni8VdKRbpYwHwYDVR0jBBgwFoAUc3hC8ph5YnQbr+AUN6yj9dRYduMwggEzBgNVHR8EggEqMIIBJjCBjaCBiqCBh4aBhGh0dHA6Ly9wcmltYXJ5LWNkbi5wa2kuYXp1cmUubmV0L2NlbnRyYWx1cy9jcmxzLzhiZmRlZDFhYzFlMjQ2Zjk5MGMyY2E2ZDEwYzJjNzMxL2Q3ODBhMDQ2LTcwNWItNGU5MC04ZTRmLTE5ZmU4Yzk1ZTc4Ml92MS9jdXJyZW50LmNybDCBk6CBkKCBjYaBimh0dHA6Ly84YmZkZWQxYWMxZTI0NmY5OTBjMmNhNmQxMGMyYzczMS5jZW50cmFsdXMucGtpLmF6dXJlLm5ldC9jZXJ0aWZpY2F0ZUF1dGhvcml0aWVzL2Q3ODBhMDQ2LTcwNWItNGU5MC04ZTRmLTE5ZmU4Yzk1ZTc4Ml92MS9jdXJyZW50LmNybDCCAcEGCCsGAQUFBwEBBIIBszCCAa8wgYsGCCsGAQUFBzAChn9odHRwczovLzhiZmRlZDFhYzFlMjQ2Zjk5MGMyY2E2ZDEwYzJjNzMxLmNlbnRyYWx1cy5wa2kuYXp1cmUubmV0L2NlcnRpZmljYXRlQXV0aG9yaXRpZXMvZDc4MGEwNDYtNzA1Yi00ZTkwLThlNGYtMTlmZThjOTVlNzgyX3YxMIGRBggrBgEFBQcwAoaBhGh0dHA6Ly9wcmltYXJ5LWNkbi5wa2kuYXp1cmUubmV0L2NlbnRyYWx1cy9jYWNlcnRzLzhiZmRlZDFhYzFlMjQ2Zjk5MGMyY2E2ZDEwYzJjNzMxL2Q3ODBhMDQ2LTcwNWItNGU5MC04ZTRmLTE5ZmU4Yzk1ZTc4Ml92MS9jZXJ0LmNlcjCBigYIKwYBBQUHMAKGfmh0dHA6Ly84YmZkZWQxYWMxZTI0NmY5OTBjMmNhNmQxMGMyYzczMS5jZW50cmFsdXMucGtpLmF6dXJlLm5ldC9jZXJ0aWZpY2F0ZUF1dGhvcml0aWVzL2Q3ODBhMDQ2LTcwNWItNGU5MC04ZTRmLTE5ZmU4Yzk1ZTc4Ml92MTANBgkqhkiG9w0BAQ0FAAOCAgEAWW8nr3aHAge9wI8B9T/xw2T1B2nNYCdi3XS3UmsspdXWqHrvFJdIXM8habWyUFubj/icP7W2WjZOnS5Kdfls4KEwwKApt4cBBNjoBhxyHFntXY1sD+yg7xXZLV2UAOWb7Ou2GjSgGOuFK50w3KaUJhM+N1mw/7UaXOSbCXBsWkBpMY4pEssybqh9fXIlSDxNw7dQNgCeTcFkfqPElMvCEw1Bt8z9jZxKPrgmPShtzbf61M8mNcMICDTaztIShI4P+J/EOoxpYVzE212khCKOgwLyRVgRc3o/nakQ1BUMmvb6icwL430sE92DVSfHdOvNvzjvVYB2VO1gKtnFkEdzxgFMZ4EuOQ02bAqaIqNBlfLYTExIRSJ7ocCgfDXKf8Z+WMF0v5X41ktkfskl2SKUPXViZr0ypUPena3iaO5Ksnel1+YEmeFtofMB+ahvOqR7xX1ZlS+B1bzNMY5HhSmiT0mOID0zJ0y+2TPklZCplnYqOw4tOtqT5dTlfWhNcu4i14Uy22wIMouAGhGfw8wZLjMh2Fc+kWAWMAaISV18bCclE2x4cCSUvdkOs/AoL0t+u8X59C6SUdHhfaUZbszh8rtEMuvLUPq4f/tA06pxoOwZsafVfESLEPFEHw1e7JnuLU5e5Zdjw1wJSaKiwQGXw5aiBT2DVMEs9j8LzHeCaw0=</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512"/>
        <DigestValue>a9K+WB/IAhACSPlS+5y3LZv8RVQbagEcWfTXt0g81U0g1zvEsChJlLaY87O8PV/rEnsSLSasoHNgqcb8p4ZEoA==</DigestValue>
      </Reference>
      <Reference URI="/docMetadata/LabelInfo.xml?ContentType=application/vnd.ms-office.classificationlabels+xml">
        <DigestMethod Algorithm="http://www.w3.org/2001/04/xmlenc#sha512"/>
        <DigestValue>nO9RplXJObFxZ7zXhWTfqLj1ioBcvJxM7wOJtMNmTMYR9WYkTocCANZnpIlwDSoD7S3zy191zLh7eC8EGyG+vg==</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26"/>
            <mdssi:RelationshipReference xmlns:mdssi="http://schemas.openxmlformats.org/package/2006/digital-signature" SourceId="rId39"/>
            <mdssi:RelationshipReference xmlns:mdssi="http://schemas.openxmlformats.org/package/2006/digital-signature" SourceId="rId21"/>
            <mdssi:RelationshipReference xmlns:mdssi="http://schemas.openxmlformats.org/package/2006/digital-signature" SourceId="rId34"/>
            <mdssi:RelationshipReference xmlns:mdssi="http://schemas.openxmlformats.org/package/2006/digital-signature" SourceId="rId42"/>
            <mdssi:RelationshipReference xmlns:mdssi="http://schemas.openxmlformats.org/package/2006/digital-signature" SourceId="rId47"/>
            <mdssi:RelationshipReference xmlns:mdssi="http://schemas.openxmlformats.org/package/2006/digital-signature" SourceId="rId50"/>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9"/>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32"/>
            <mdssi:RelationshipReference xmlns:mdssi="http://schemas.openxmlformats.org/package/2006/digital-signature" SourceId="rId37"/>
            <mdssi:RelationshipReference xmlns:mdssi="http://schemas.openxmlformats.org/package/2006/digital-signature" SourceId="rId40"/>
            <mdssi:RelationshipReference xmlns:mdssi="http://schemas.openxmlformats.org/package/2006/digital-signature" SourceId="rId45"/>
            <mdssi:RelationshipReference xmlns:mdssi="http://schemas.openxmlformats.org/package/2006/digital-signature" SourceId="rId53"/>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31"/>
            <mdssi:RelationshipReference xmlns:mdssi="http://schemas.openxmlformats.org/package/2006/digital-signature" SourceId="rId44"/>
            <mdssi:RelationshipReference xmlns:mdssi="http://schemas.openxmlformats.org/package/2006/digital-signature" SourceId="rId52"/>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35"/>
            <mdssi:RelationshipReference xmlns:mdssi="http://schemas.openxmlformats.org/package/2006/digital-signature" SourceId="rId43"/>
            <mdssi:RelationshipReference xmlns:mdssi="http://schemas.openxmlformats.org/package/2006/digital-signature" SourceId="rId48"/>
            <mdssi:RelationshipReference xmlns:mdssi="http://schemas.openxmlformats.org/package/2006/digital-signature" SourceId="rId8"/>
            <mdssi:RelationshipReference xmlns:mdssi="http://schemas.openxmlformats.org/package/2006/digital-signature" SourceId="rId51"/>
            <mdssi:RelationshipReference xmlns:mdssi="http://schemas.openxmlformats.org/package/2006/digital-signature" SourceId="rId3"/>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5"/>
            <mdssi:RelationshipReference xmlns:mdssi="http://schemas.openxmlformats.org/package/2006/digital-signature" SourceId="rId33"/>
            <mdssi:RelationshipReference xmlns:mdssi="http://schemas.openxmlformats.org/package/2006/digital-signature" SourceId="rId38"/>
            <mdssi:RelationshipReference xmlns:mdssi="http://schemas.openxmlformats.org/package/2006/digital-signature" SourceId="rId46"/>
            <mdssi:RelationshipReference xmlns:mdssi="http://schemas.openxmlformats.org/package/2006/digital-signature" SourceId="rId20"/>
            <mdssi:RelationshipReference xmlns:mdssi="http://schemas.openxmlformats.org/package/2006/digital-signature" SourceId="rId41"/>
            <mdssi:RelationshipReference xmlns:mdssi="http://schemas.openxmlformats.org/package/2006/digital-signature" SourceId="rId54"/>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36"/>
            <mdssi:RelationshipReference xmlns:mdssi="http://schemas.openxmlformats.org/package/2006/digital-signature" SourceId="rId49"/>
            <mdssi:RelationshipReference xmlns:mdssi="http://schemas.openxmlformats.org/package/2006/digital-signature" SourceId="rId13"/>
            <mdssi:RelationshipReference xmlns:mdssi="http://schemas.openxmlformats.org/package/2006/digital-signature" SourceId="rId18"/>
          </Transform>
          <Transform Algorithm="http://www.w3.org/TR/2001/REC-xml-c14n-20010315"/>
        </Transforms>
        <DigestMethod Algorithm="http://www.w3.org/2001/04/xmlenc#sha512"/>
        <DigestValue>xwE6OpYzSMCckRRairP0SjAnKhC0+oKuC8HATjvtIRGUhSOjFSikhRlBAnF9l7whnBcS3+jE6z/H/eSuujuOBg==</DigestValue>
      </Reference>
      <Reference URI="/ppt/diagrams/colors1.xml?ContentType=application/vnd.openxmlformats-officedocument.drawingml.diagramColors+xml">
        <DigestMethod Algorithm="http://www.w3.org/2001/04/xmlenc#sha512"/>
        <DigestValue>zr+zr5oRyRe9Vzi/C2OMbMybhr1Yz2gulcrywDcIXhKdR5V8Z2xQUrL1ikFYEj7d+CQM4T/QXfSg3NDNXywRSA==</DigestValue>
      </Reference>
      <Reference URI="/ppt/diagrams/data1.xml?ContentType=application/vnd.openxmlformats-officedocument.drawingml.diagramData+xml">
        <DigestMethod Algorithm="http://www.w3.org/2001/04/xmlenc#sha512"/>
        <DigestValue>0yGqGSfuNvQzRacsJhX0Q4yQpnyWP2XL/1Pv4XxZDWEJc8qXlCuGxVyELjdG91NJcAv1UgM44E9PNQAoRAvZTg==</DigestValue>
      </Reference>
      <Reference URI="/ppt/diagrams/drawing1.xml?ContentType=application/vnd.ms-office.drawingml.diagramDrawing+xml">
        <DigestMethod Algorithm="http://www.w3.org/2001/04/xmlenc#sha512"/>
        <DigestValue>iphMrONf1swiOiZ86WPXLgA2t+LNc3fiRSLtf8nKLzMODUdgXCSjeHWyE5J99CzDUMSaUCR3q22liDdiyMlAkw==</DigestValue>
      </Reference>
      <Reference URI="/ppt/diagrams/layout1.xml?ContentType=application/vnd.openxmlformats-officedocument.drawingml.diagramLayout+xml">
        <DigestMethod Algorithm="http://www.w3.org/2001/04/xmlenc#sha512"/>
        <DigestValue>IGJdZL4sxUsXigoqgobbQfZbPYH1mEKArxtNCpPlJhazZRHrJbvEaDjVd250RRhcAUTsqfI055VOLFEMhVqc5A==</DigestValue>
      </Reference>
      <Reference URI="/ppt/diagrams/quickStyle1.xml?ContentType=application/vnd.openxmlformats-officedocument.drawingml.diagramStyle+xml">
        <DigestMethod Algorithm="http://www.w3.org/2001/04/xmlenc#sha512"/>
        <DigestValue>Q8CadDEs7TjymKBqJEo8/MNNTWp2QGw4PCKe9UE95epE6BDmVdTCd6bbPTXyHNYBHhKG2ya8Ijq1nucI748Bhw==</DigestValue>
      </Reference>
      <Reference URI="/ppt/handoutMasters/_rels/handoutMaster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KC9remy0QfPwKCJjfTy+vJMaUN/AbLmXoUlsk1f+UQTtYDHF4zi/SNHiTZvnkuY8brcwK24NFJM4ihchSvucqw==</DigestValue>
      </Reference>
      <Reference URI="/ppt/handoutMasters/handoutMaster1.xml?ContentType=application/vnd.openxmlformats-officedocument.presentationml.handoutMaster+xml">
        <DigestMethod Algorithm="http://www.w3.org/2001/04/xmlenc#sha512"/>
        <DigestValue>1yQTy9OQoVqEH4paxbnL7880IJmMpJKg+djlcCF8OvxAJRFhzmljGdfqu99QCUCfksmQtgNRhxQ3U47CrhD4+g==</DigestValue>
      </Reference>
      <Reference URI="/ppt/media/image1.png?ContentType=image/png">
        <DigestMethod Algorithm="http://www.w3.org/2001/04/xmlenc#sha512"/>
        <DigestValue>six2zhHvS3RpoB8JsHrXduulX6r1Ex+s2pGtPrgfW+6ulaEE5v6tdVDOG+r6BU9Ku9P9ZwnZIYRpEuyJrFALQA==</DigestValue>
      </Reference>
      <Reference URI="/ppt/media/image10.png?ContentType=image/png">
        <DigestMethod Algorithm="http://www.w3.org/2001/04/xmlenc#sha512"/>
        <DigestValue>RZHCC1YEBSo7KLlGvytcEdCtcUkf07oFFBgZhL4uysJ6jfSRjrP3geHJK18T1f+F/grJGGyTZGmXrFY0NiAUdg==</DigestValue>
      </Reference>
      <Reference URI="/ppt/media/image11.png?ContentType=image/png">
        <DigestMethod Algorithm="http://www.w3.org/2001/04/xmlenc#sha512"/>
        <DigestValue>1f87zQdKs+tmBKoHQIxSsDb8cqsE6U2nxUDn63HQpHQGMVLm7633UbdvC7qc2ZvlXFrWySHDUq7FtmxrFEZIOw==</DigestValue>
      </Reference>
      <Reference URI="/ppt/media/image12.png?ContentType=image/png">
        <DigestMethod Algorithm="http://www.w3.org/2001/04/xmlenc#sha512"/>
        <DigestValue>ataasVXRJEZKDJcRuBXdzXcEy5hYYavj8x2dHCG2lDhsXFjnO87u1YbO/Ci5523bpIF9NcVeBgpXsbMqLjgc6A==</DigestValue>
      </Reference>
      <Reference URI="/ppt/media/image13.png?ContentType=image/png">
        <DigestMethod Algorithm="http://www.w3.org/2001/04/xmlenc#sha512"/>
        <DigestValue>VafMzC6nvVI62+uZ0RK2rug/NKjUIERo1lHLpOc3Ae9DLbcxWdool9kFLk2FBjtqPtxOgFp8raCGbvyJuUhG4g==</DigestValue>
      </Reference>
      <Reference URI="/ppt/media/image14.png?ContentType=image/png">
        <DigestMethod Algorithm="http://www.w3.org/2001/04/xmlenc#sha512"/>
        <DigestValue>6UR0UB5NPQHaAQRmz0mQw15n1oAWH0L1QA5I7feXEXdEiUedTisnFcoUKAPJe+F3EItT0/YaXUpCAS1qRuXfaw==</DigestValue>
      </Reference>
      <Reference URI="/ppt/media/image15.png?ContentType=image/png">
        <DigestMethod Algorithm="http://www.w3.org/2001/04/xmlenc#sha512"/>
        <DigestValue>lmzil487tgV9XCpo22clTRTU3ZKmqPLIwX8noNbu7Z9NDWE0BAZ2vrVQ6mq3OO866TBGStfHsYfxI2+yxxnWaw==</DigestValue>
      </Reference>
      <Reference URI="/ppt/media/image16.png?ContentType=image/png">
        <DigestMethod Algorithm="http://www.w3.org/2001/04/xmlenc#sha512"/>
        <DigestValue>+kpqIa1qrrsQJGU4rgTmlsa7n9G1L52iD7ljuzXmvCUIatbD1OSfGCbEcNcXhqajNeuKDJa+cZk8Jy/Ew5BD/A==</DigestValue>
      </Reference>
      <Reference URI="/ppt/media/image17.png?ContentType=image/png">
        <DigestMethod Algorithm="http://www.w3.org/2001/04/xmlenc#sha512"/>
        <DigestValue>lBjOxjk/I775BLFu0W+PaQZBbru78hppN8F1kJGMalnk2jZpadMIQYkd5dj0jmk1a4MCvXi5xJ7+r/fMBeEjrQ==</DigestValue>
      </Reference>
      <Reference URI="/ppt/media/image18.png?ContentType=image/png">
        <DigestMethod Algorithm="http://www.w3.org/2001/04/xmlenc#sha512"/>
        <DigestValue>TmDkp0vpU6IOozFHsO3HnAeJo1W/ZMZgMpHYx7rVHBkcRQ9ZZmrMIEeldy5N0+e6vs5+nKbHXJpVeJLJPo8ZnQ==</DigestValue>
      </Reference>
      <Reference URI="/ppt/media/image19.png?ContentType=image/png">
        <DigestMethod Algorithm="http://www.w3.org/2001/04/xmlenc#sha512"/>
        <DigestValue>gkni8wtXd2FLXUy9OlIaN6RZR3Bm2hKS9Z6s3udcViEMP3p/DQzyVB7MrmMgXLcVcxCBxWArJuE8kWDXZuYaZg==</DigestValue>
      </Reference>
      <Reference URI="/ppt/media/image2.png?ContentType=image/png">
        <DigestMethod Algorithm="http://www.w3.org/2001/04/xmlenc#sha512"/>
        <DigestValue>vTBpu7KO8m+lgRq71uxTo7DhZ6M8MRheu+phRHP2TakEj3pJr7lmDhG80+JittqNt30vozF3vlD2lDQ3L6ROkg==</DigestValue>
      </Reference>
      <Reference URI="/ppt/media/image20.png?ContentType=image/png">
        <DigestMethod Algorithm="http://www.w3.org/2001/04/xmlenc#sha512"/>
        <DigestValue>IbvoDM8jKvFTGtZFevilTYiuSPfskjUbr66LGYgLI6N5Z5xpLaLXpLHVlvdj2k2u/WXW6qIgx5yiYHCueHyHAQ==</DigestValue>
      </Reference>
      <Reference URI="/ppt/media/image21.png?ContentType=image/png">
        <DigestMethod Algorithm="http://www.w3.org/2001/04/xmlenc#sha512"/>
        <DigestValue>BkOw42g0rUr00FJxaBOK2se2kRGM/aiBCg5/26TqVTq0n8tHVV6/C10R3f4TZy3sABqGaZnUyJLM4m8e1iMrrw==</DigestValue>
      </Reference>
      <Reference URI="/ppt/media/image22.png?ContentType=image/png">
        <DigestMethod Algorithm="http://www.w3.org/2001/04/xmlenc#sha512"/>
        <DigestValue>zSF3yKOsYjBo8MLDfnYxwl7PyPzxM4zI3TeazdPQbK4rGFQynFr+SXMG3oLlOCCh+lKKqPoj0jA/DUXzj+zg9w==</DigestValue>
      </Reference>
      <Reference URI="/ppt/media/image23.png?ContentType=image/png">
        <DigestMethod Algorithm="http://www.w3.org/2001/04/xmlenc#sha512"/>
        <DigestValue>0uZP1RORZMOBuZ5WcPdC5pvHUuM7q9cRVYT6W5RqXZ2+bnVzfWExkEbJdS+uM2CldmnOn8XAEg144LitpLDZ2g==</DigestValue>
      </Reference>
      <Reference URI="/ppt/media/image24.png?ContentType=image/png">
        <DigestMethod Algorithm="http://www.w3.org/2001/04/xmlenc#sha512"/>
        <DigestValue>7oSGjHlZMV+0VP00wfArIRZspOXGBIv6RFOxHgR1xMGWkBRQSOIljWLaPk3Q3IGt0yLpB8ZQF+kKgPTBQV6a1Q==</DigestValue>
      </Reference>
      <Reference URI="/ppt/media/image3.jpg?ContentType=image/jpeg">
        <DigestMethod Algorithm="http://www.w3.org/2001/04/xmlenc#sha512"/>
        <DigestValue>SkKHm+bX4nWox6DqS84rdv9uasrRSpgtLQmM+LrklOf2C+8fqKP+SOs7kebLf5cbKkV8/47KHPuZ9mt53Gqe2g==</DigestValue>
      </Reference>
      <Reference URI="/ppt/media/image4.png?ContentType=image/png">
        <DigestMethod Algorithm="http://www.w3.org/2001/04/xmlenc#sha512"/>
        <DigestValue>OW4O/J/fJ5dpRLjjmJJp7cXm9v1Nne+fq2wALz5HqPrX392YgfvEEO4txfYl0I907IDGG4BXnju+3w7aSojqzw==</DigestValue>
      </Reference>
      <Reference URI="/ppt/media/image5.jpeg?ContentType=image/jpeg">
        <DigestMethod Algorithm="http://www.w3.org/2001/04/xmlenc#sha512"/>
        <DigestValue>Z13YrVVu169wHREtSuN3+5alVxs03s6VMUSr8wupPNXQgZ219SdgU2yHX07TtZhu44GN79wGokx+ME4HgjsGDw==</DigestValue>
      </Reference>
      <Reference URI="/ppt/media/image6.png?ContentType=image/png">
        <DigestMethod Algorithm="http://www.w3.org/2001/04/xmlenc#sha512"/>
        <DigestValue>+RzPPfPKOI1H3bfb1B20rTxw0t7Ilc+rCh29AiFYfOtBTqY05thQKNsX26PLXvrxpML0cvHEvlk0ofuYBJrinw==</DigestValue>
      </Reference>
      <Reference URI="/ppt/media/image7.png?ContentType=image/png">
        <DigestMethod Algorithm="http://www.w3.org/2001/04/xmlenc#sha512"/>
        <DigestValue>oME1mUOwl56BbWVcMqBcqBSHhKc45FRMpu+f3sXHY66nk6iQBFUSV8Mm600Ggjv4nSa6QHe8fkMNpgRuAZFs3Q==</DigestValue>
      </Reference>
      <Reference URI="/ppt/media/image8.png?ContentType=image/png">
        <DigestMethod Algorithm="http://www.w3.org/2001/04/xmlenc#sha512"/>
        <DigestValue>EJfvFJJ9vmgVnpNBSqdwPOIAbIM06LSKR6gIzin7jnhF5NUBaFIuPVDhx7mG3/bBFyXymOCHnkrFz8sc3yC8BQ==</DigestValue>
      </Reference>
      <Reference URI="/ppt/media/image9.png?ContentType=image/png">
        <DigestMethod Algorithm="http://www.w3.org/2001/04/xmlenc#sha512"/>
        <DigestValue>4wZp/9U6weoxRpaZ581+8iYQ4ViWOKPdg8lFu75jE6BSXaojHhvnTKK1+L669IoYCYYLG9rn4Lq3cJ/HMxYbOw==</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PhiBybdTo+EgcaswsOksCyaAuAK2Ev9p3UBX3dOkt7RLDd5BqC+1PV5Rx0QO2tPEEnjJdvWCbLh7oo1QR5OYew==</DigestValue>
      </Reference>
      <Reference URI="/ppt/notesMasters/notesMaster1.xml?ContentType=application/vnd.openxmlformats-officedocument.presentationml.notesMaster+xml">
        <DigestMethod Algorithm="http://www.w3.org/2001/04/xmlenc#sha512"/>
        <DigestValue>ZwGhtWafc9JyUp6qtmNzcZLARUcbfnBN6Fq8M7ciiOMg72HjQPJ0zV7Oy5EcmtLrxr8IBkb33txxeaaJ0MJM9A==</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aWWFqRUPyt2TaQzRpoZh838RweHLceDAMTMAJHkrBOZMGR0fExGO/eky9yoK+25pMuPCaGa7DaGwsUkeXSeraw==</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n+wSs3KVXQoZnLuaASv/kLPN9bbZriELbiXiQMvoWZtijw0rfKqmGsvnEAEMDIUr0LAtRsWjtT9lou3zetSgeg==</DigestValue>
      </Reference>
      <Reference URI="/ppt/notesSlides/_rels/notesSlide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xJ3lMFzCTjJSEo4r8P8ANlJr7H3QjxVFYZ8mlIeZQo3/hIGUzi077yi8gOiraStM3L67xsN7TAr5RR532X8OFA==</DigestValue>
      </Reference>
      <Reference URI="/ppt/notesSlides/_rels/notesSlide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LpziPG7YCZOSj+BKjPmZ096/YkduPcNdw8SQARRDUHl3cmygnCH24LswfoAXVADwyjVsojsI8ZzLZQhq2hp3zw==</DigestValue>
      </Reference>
      <Reference URI="/ppt/notesSlides/notesSlide1.xml?ContentType=application/vnd.openxmlformats-officedocument.presentationml.notesSlide+xml">
        <DigestMethod Algorithm="http://www.w3.org/2001/04/xmlenc#sha512"/>
        <DigestValue>UMw8GzSAZA9Z5vcMl5fA0m/d3u7Y83h/q6yBUAjCYe6PWUOqOUOzybJfVKU+utYEIzf2DTkW7FvGhOxAWQVTNg==</DigestValue>
      </Reference>
      <Reference URI="/ppt/notesSlides/notesSlide2.xml?ContentType=application/vnd.openxmlformats-officedocument.presentationml.notesSlide+xml">
        <DigestMethod Algorithm="http://www.w3.org/2001/04/xmlenc#sha512"/>
        <DigestValue>IpKvGE7QbNlACMWdtJ964O3sxroejubwYwsm932x+YKH3GGanClrEdjbj/WkhHpqzGgdx+61E9FdllEy3J10xQ==</DigestValue>
      </Reference>
      <Reference URI="/ppt/notesSlides/notesSlide3.xml?ContentType=application/vnd.openxmlformats-officedocument.presentationml.notesSlide+xml">
        <DigestMethod Algorithm="http://www.w3.org/2001/04/xmlenc#sha512"/>
        <DigestValue>n8O4aWMKkQIchVtwrK52folJVPiOV9f82/BAT5RkG9JRjq1PG8eTqt9H9KySORVgCmv4r2MO7V7UkY0CR419Dg==</DigestValue>
      </Reference>
      <Reference URI="/ppt/notesSlides/notesSlide4.xml?ContentType=application/vnd.openxmlformats-officedocument.presentationml.notesSlide+xml">
        <DigestMethod Algorithm="http://www.w3.org/2001/04/xmlenc#sha512"/>
        <DigestValue>Qee3y93RfsV0dsHxYK79hnV1LHCUhyKacokv/WeDnrFuwOfcSnY9JGCkwnSmmlOG/sF/GZICa7SM3EFA5Sw1BA==</DigestValue>
      </Reference>
      <Reference URI="/ppt/presentation.xml?ContentType=application/vnd.openxmlformats-officedocument.presentationml.presentation.main+xml">
        <DigestMethod Algorithm="http://www.w3.org/2001/04/xmlenc#sha512"/>
        <DigestValue>zM/ol163B1OR48m5gZXYjlTK8IkHc/TmkON7chbbDhJSTVwB/v2LJqwAszCAK5Cp+RVGjGRbPPHTmbaF+mpTxA==</DigestValue>
      </Reference>
      <Reference URI="/ppt/presProps.xml?ContentType=application/vnd.openxmlformats-officedocument.presentationml.presProps+xml">
        <DigestMethod Algorithm="http://www.w3.org/2001/04/xmlenc#sha512"/>
        <DigestValue>b4Ds9pZFWql+6xx2wE/oC8Bsx/AWZJ3qIPdqHaJuPDx6kngXmB9EDshYDr2MUN8Yelhtg2yMeAo6kcNCZvqu/A==</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Gy/sHKzvwrUVcBNlpj2fHENnIvfgs1GD61p4xYqOHQ7sdAvw8HZAl8b9w1KhEOZsDKpMBaHOSDVjdn2WynxGmg==</DigestValue>
      </Reference>
      <Reference URI="/ppt/slideLayouts/slideLayout1.xml?ContentType=application/vnd.openxmlformats-officedocument.presentationml.slideLayout+xml">
        <DigestMethod Algorithm="http://www.w3.org/2001/04/xmlenc#sha512"/>
        <DigestValue>fG8iE0ZhEV8m0f2CzizWKpMhulaapVVyOyfmylRaB+7wZU3qrs87D+GaoSmL9dilBjeY+Min0PrAkP4Kgi53VA==</DigestValue>
      </Reference>
      <Reference URI="/ppt/slideLayouts/slideLayout10.xml?ContentType=application/vnd.openxmlformats-officedocument.presentationml.slideLayout+xml">
        <DigestMethod Algorithm="http://www.w3.org/2001/04/xmlenc#sha512"/>
        <DigestValue>YPk4JEkkCElS4dtgYMoy6wEmYKTYqE/X95Czxqh8EVv52A3I0RXlMIlU/ZKs6s9svBsAAVYJ9Dv6Dw8yeAi3zg==</DigestValue>
      </Reference>
      <Reference URI="/ppt/slideLayouts/slideLayout11.xml?ContentType=application/vnd.openxmlformats-officedocument.presentationml.slideLayout+xml">
        <DigestMethod Algorithm="http://www.w3.org/2001/04/xmlenc#sha512"/>
        <DigestValue>HYyzsAMYpZEHxpUwgnVEs3CPiCq/kYwQ4AH6l8taZd/AkXFZUE+tUSjtcT0jMUuihDNYjj6MOrzQZX9dN8i2JA==</DigestValue>
      </Reference>
      <Reference URI="/ppt/slideLayouts/slideLayout2.xml?ContentType=application/vnd.openxmlformats-officedocument.presentationml.slideLayout+xml">
        <DigestMethod Algorithm="http://www.w3.org/2001/04/xmlenc#sha512"/>
        <DigestValue>YbDLzjHGsZY48qUJ43LJuSfGCmaLmkqyyDdDjC2PGsu+OrG4xzg+qcW6WbH7vMxoUUeMJgJpwp9Z/HGfrB4C4A==</DigestValue>
      </Reference>
      <Reference URI="/ppt/slideLayouts/slideLayout3.xml?ContentType=application/vnd.openxmlformats-officedocument.presentationml.slideLayout+xml">
        <DigestMethod Algorithm="http://www.w3.org/2001/04/xmlenc#sha512"/>
        <DigestValue>WflV1jmABlo3b/BfJ/1a1yGpi4qeC4Kl9aUODkHW1sTO6oqN7kCa1vOUES96cR8SbLAh5XwMmw/Xh7MUthqYrA==</DigestValue>
      </Reference>
      <Reference URI="/ppt/slideLayouts/slideLayout4.xml?ContentType=application/vnd.openxmlformats-officedocument.presentationml.slideLayout+xml">
        <DigestMethod Algorithm="http://www.w3.org/2001/04/xmlenc#sha512"/>
        <DigestValue>aN4U4zjco+kdls7gxUqyJdJ9YuTE8ZTDS+3fGhTjCWsrmsn42cISYKRJlr1Z3yVIyQSiDGEyKlqm13+wA+EhsQ==</DigestValue>
      </Reference>
      <Reference URI="/ppt/slideLayouts/slideLayout5.xml?ContentType=application/vnd.openxmlformats-officedocument.presentationml.slideLayout+xml">
        <DigestMethod Algorithm="http://www.w3.org/2001/04/xmlenc#sha512"/>
        <DigestValue>B7ogjxMF7O/JG2q1MoaPq5/NfEJ0JAaJMkso2peApJQeNpK9c1qm/FnOp++eyVJ7iIcMLL/Zyu7mpR9dazQGtQ==</DigestValue>
      </Reference>
      <Reference URI="/ppt/slideLayouts/slideLayout6.xml?ContentType=application/vnd.openxmlformats-officedocument.presentationml.slideLayout+xml">
        <DigestMethod Algorithm="http://www.w3.org/2001/04/xmlenc#sha512"/>
        <DigestValue>5Gn46dnqr0rJRAEnAqKCkY1hOt+8i74JZTZ2bURqHvT76fF+PKGzbgMqWiCtLjWkZcl4NKzihj20Y5mlgRVnSA==</DigestValue>
      </Reference>
      <Reference URI="/ppt/slideLayouts/slideLayout7.xml?ContentType=application/vnd.openxmlformats-officedocument.presentationml.slideLayout+xml">
        <DigestMethod Algorithm="http://www.w3.org/2001/04/xmlenc#sha512"/>
        <DigestValue>UCvy1xFHXw1xHJTS01mN2bvKysuY/gfYR7/URyZGlsYy8+I29eZmwCBQy1eyTdIOuDPZ3RuX9yU5g5lpIdQtJQ==</DigestValue>
      </Reference>
      <Reference URI="/ppt/slideLayouts/slideLayout8.xml?ContentType=application/vnd.openxmlformats-officedocument.presentationml.slideLayout+xml">
        <DigestMethod Algorithm="http://www.w3.org/2001/04/xmlenc#sha512"/>
        <DigestValue>EqtCfRypSh38M3xo46NJo2zpoH8FVcY1ekfx/YFTxS0KJ4yMeLyq3lXOFijneUZSyFjDpYSEsxdO+aFT6m5ALw==</DigestValue>
      </Reference>
      <Reference URI="/ppt/slideLayouts/slideLayout9.xml?ContentType=application/vnd.openxmlformats-officedocument.presentationml.slideLayout+xml">
        <DigestMethod Algorithm="http://www.w3.org/2001/04/xmlenc#sha512"/>
        <DigestValue>C3RDuyvPhhmHCrS5Dmx0xGfjVYm/YidB+Qmp9Ot9U5OejLV3oOe0zgTjhpRk6i9chmIZOK8h7YwaTij5hbOZEA==</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nneDdM9PtDz15zgNZOjGJ1qRKLD10+o/1iVleH7PHRCJpmMiKi0i8BMTAffN9yJ9kCKINlOtSCf5yQIG6H7nTw==</DigestValue>
      </Reference>
      <Reference URI="/ppt/slideMasters/slideMaster1.xml?ContentType=application/vnd.openxmlformats-officedocument.presentationml.slideMaster+xml">
        <DigestMethod Algorithm="http://www.w3.org/2001/04/xmlenc#sha512"/>
        <DigestValue>0J4Z11+rkHECJZzY01FHUw2jCinn/RGcC6QWpVoqYJ3nR4yYrx2pUXOgEmxyyjqdmGFSTRK4IpTQnZH3s3Iqrg==</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tTrV+XWK+lvH3LZPFa2UVqroqCw7LeJV6ZIgdyWC9rO5pn/QfnXsrhx6gj2CUQzOljufXlxPBnBL60ogRPNOLw==</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IF3iGTzpUfz5dlGO270PUI9YLTaSA20k+45bhGZ/OPoetL5tkQ2oqLcirbV4gePMVzTH6h2iovcpELJB27TyJQ==</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hovbdLU3sQG1yN+PydBgatFm3m5tnaIaAF6RGoDKql4zyhylpfPxw5ilMpbnycM3YymdPSjuq5AkcuXoj/JwoQ==</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F9TQNEnx4FFp95MVWhrdkv7YtynBWoL7yeA+2eY49FnRIQjpvtK96pIFNDe3pow7SEq4Dn8gg6TqRpfQ1JV2dA==</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6L5qb2/han5K/g7ulH/0a6AASRwgnosPB7zkvu4/e3VBO0HJOTRvDd4RaN1kMmFgBPfaX2I8es4IYAwmY7IbzA==</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5drSk+IU/zDWWWx+wAKc3wqKblF5ngeVwnxSFhgSYwMsZtdtWsseNVYuShm5lSvfmjf2U2E+aO9BAdb5+JNoCw==</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512"/>
        <DigestValue>qbIZMd5hV9BE/mFQcUhi00Cuyc3jxzx5D7VerkiTs8MmOZ1nBDYuVCgSDlGNojI//tYsN/geZUsSkO7+/Accjg==</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512"/>
        <DigestValue>WPHXX2FaKc3k1IAOuWDHIsvENs6fwvWO5CNjLkJQJeMLKjClzrBHSCpLwEPgSzn7fVHcQFtr8SxpLtMgiVGTsA==</DigestValue>
      </Reference>
      <Reference URI="/ppt/slides/_rels/slide1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1Lj4NTpW1pRT80nFrjwCT1dkVBjAeIYBQHmJvzq+unmwW4/SvKJQ2j9cPW6lfFERXgniarw8354vXZqQXH+TQw==</DigestValue>
      </Reference>
      <Reference URI="/ppt/slides/_rels/slide1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3nQk8IwHSl6IJOvIeM9BVyWTU5fnkFkZ3R+k3D7S0zWWnKizMWpij7IZp66Y4oSBSWfQmJ80633nCU6dw4xr+g==</DigestValue>
      </Reference>
      <Reference URI="/ppt/slides/_rels/slide1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gvunyaza1iYgfm+ruQJMJkEgixK7TET3fTYM/mbNZ7tX8j6tu8J/s70Bgsb9WskpXdDI+7U1Ll0muFdHVjT8eA==</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IydV9rsyawv/Qlob7/MTy56GyZ+0jbv2+JQ3VlngQEPHJTxWdfzlZWXPrz8tAqlbFIf/omhlu0dLs82Z5uppdg==</DigestValue>
      </Reference>
      <Reference URI="/ppt/slides/_rels/slide2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f5QpWNI8rcVaRy/JNFEJdoz/Jpeji0/X3QQuWIHl0tYqghlcSZB0TasITT7prIeYNPg20PZnJMo+WnihOpQuNw==</DigestValue>
      </Reference>
      <Reference URI="/ppt/slides/_rels/slide2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RzJkqlj9xYvtkugzuxXubOQqb9NwUQxsYHbqMqgkAbxSxqjb+z+ru7dkvHEfpgrSrUyvFz6Qxa9cf2dvcQ3ETw==</DigestValue>
      </Reference>
      <Reference URI="/ppt/slides/_rels/slide2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512"/>
        <DigestValue>TK7bWZPj2ug0iJWFV9iAfnPZj94jD8q1fF+xtD4x0YCumX8kWW7fX7yjIM9M3hdYKFcSmKo6V+rey5fj7km0hA==</DigestValue>
      </Reference>
      <Reference URI="/ppt/slides/_rels/slide2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512"/>
        <DigestValue>ZXI3yc9dtwge5nU9fsL/dum1IKyl00yXk4OVhnWkMUuZcKzLv7bsjTmXenKzm8QKLa3KSf50uYoTT4zYrFn5vw==</DigestValue>
      </Reference>
      <Reference URI="/ppt/slides/_rels/slide2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t+6GLxiwj4nsyY9zxILcMOtLV1TFAym3zvQDFir4DHhQWIxeQubHyn+eAbpMI1Zd/F31fljSThOLzO5iHrEqmA==</DigestValue>
      </Reference>
      <Reference URI="/ppt/slides/_rels/slide2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gvunyaza1iYgfm+ruQJMJkEgixK7TET3fTYM/mbNZ7tX8j6tu8J/s70Bgsb9WskpXdDI+7U1Ll0muFdHVjT8eA==</DigestValue>
      </Reference>
      <Reference URI="/ppt/slides/_rels/slide26.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512"/>
        <DigestValue>qbIZMd5hV9BE/mFQcUhi00Cuyc3jxzx5D7VerkiTs8MmOZ1nBDYuVCgSDlGNojI//tYsN/geZUsSkO7+/Accjg==</DigestValue>
      </Reference>
      <Reference URI="/ppt/slides/_rels/slide2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RzJkqlj9xYvtkugzuxXubOQqb9NwUQxsYHbqMqgkAbxSxqjb+z+ru7dkvHEfpgrSrUyvFz6Qxa9cf2dvcQ3ETw==</DigestValue>
      </Reference>
      <Reference URI="/ppt/slides/_rels/slide2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tS2mfvvveEzWqWqj7enhuB3L2vIn6J0Rdi6PgKNI1LO+EpbhE/pjT2PRlZQrtgI0yG20gxTwRDKoAzzuQTuHQg==</DigestValue>
      </Reference>
      <Reference URI="/ppt/slides/_rels/slide29.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512"/>
        <DigestValue>sLBd2Ax2MWoF4i+IM8jcC8YA0WZm8Nq7FEyoNpaG6nyceVMzgc7KxBDI15IMgb2O6FoTN39eR+hJhprTYPQaNA==</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dBV9YbRJUln9+Yp2rZUOWRNHd/IX515fIb405siWGFbn1qoDiE2d4l52WrTcZBXn2ehObCtCjjA2HJfTRedTwQ==</DigestValue>
      </Reference>
      <Reference URI="/ppt/slides/_rels/slide3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U0kWzz9dQN3mNbRH/H5h11Ft3nI0sGJLENILC/AnhkoZyBJwpkGSsoSaLc2EP6fLAmtCh1sHJb32PXs7ZylZPQ==</DigestValue>
      </Reference>
      <Reference URI="/ppt/slides/_rels/slide3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U0kWzz9dQN3mNbRH/H5h11Ft3nI0sGJLENILC/AnhkoZyBJwpkGSsoSaLc2EP6fLAmtCh1sHJb32PXs7ZylZPQ==</DigestValue>
      </Reference>
      <Reference URI="/ppt/slides/_rels/slide3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U0kWzz9dQN3mNbRH/H5h11Ft3nI0sGJLENILC/AnhkoZyBJwpkGSsoSaLc2EP6fLAmtCh1sHJb32PXs7ZylZPQ==</DigestValue>
      </Reference>
      <Reference URI="/ppt/slides/_rels/slide3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U0kWzz9dQN3mNbRH/H5h11Ft3nI0sGJLENILC/AnhkoZyBJwpkGSsoSaLc2EP6fLAmtCh1sHJb32PXs7ZylZPQ==</DigestValue>
      </Reference>
      <Reference URI="/ppt/slides/_rels/slide3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U0kWzz9dQN3mNbRH/H5h11Ft3nI0sGJLENILC/AnhkoZyBJwpkGSsoSaLc2EP6fLAmtCh1sHJb32PXs7ZylZPQ==</DigestValue>
      </Reference>
      <Reference URI="/ppt/slides/_rels/slide3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512"/>
        <DigestValue>JgpJzbcLqLWLuiOPI3eklWgGdYPMimmlgcmJT2KorRp+eOsFvKRNiCYYdFV16LV/301JvoI/y6SBbZmOaoEd6w==</DigestValue>
      </Reference>
      <Reference URI="/ppt/slides/_rels/slide3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512"/>
        <DigestValue>E+MErqD75DpYPdoluJ15S/ct71Ns8PbOHe18AYmgHoiPSIC9HYPXvRa+bhJm5okvW0LSGQ7QmRHEgadNjKbqcg==</DigestValue>
      </Reference>
      <Reference URI="/ppt/slides/_rels/slide3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Xd94v8XEcR+yJfcwYKSuPW9/E2VGoRYEme3g899ZO1usR3p5HfwhxRRmOnOgvka58DLfVOJVaWvfVIdfkfvLXQ==</DigestValue>
      </Reference>
      <Reference URI="/ppt/slides/_rels/slide3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512"/>
        <DigestValue>mL0MaGtmcjtCVrJa9ZH6dkk/Xwm2yRM5/rS/xGXLuyuAzcuDEA0SAtrV8qWEtEU0kBM5bZT+Rd8COSr2XvA1wg==</DigestValue>
      </Reference>
      <Reference URI="/ppt/slides/_rels/slide3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Xd94v8XEcR+yJfcwYKSuPW9/E2VGoRYEme3g899ZO1usR3p5HfwhxRRmOnOgvka58DLfVOJVaWvfVIdfkfvLXQ==</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89LDdC+7aUGVw+dL0LDNKgMgrTSJZUfudx3hsXimUYJcrrIcBeI/moiONFdP/CGcPQ6fO9wdXR2qZkD3w7bOsA==</DigestValue>
      </Reference>
      <Reference URI="/ppt/slides/_rels/slide4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Xd94v8XEcR+yJfcwYKSuPW9/E2VGoRYEme3g899ZO1usR3p5HfwhxRRmOnOgvka58DLfVOJVaWvfVIdfkfvLXQ==</DigestValue>
      </Reference>
      <Reference URI="/ppt/slides/_rels/slide4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crL23kFVgBGM+dF0iWtiIv67I3UIy3unFXIVyE7JUrde/NSLXQrFjFS4QvUiV4tbd4W3+NC931QnIqnBgZuG9g==</DigestValue>
      </Reference>
      <Reference URI="/ppt/slides/_rels/slide4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j+FdKaWaV25SLv3iShTEsgQZKJwxmK4qNtuXQNJnBKwkx4F4f6gMol3lbVOOd94JxmCMMhozE85bT7TyVJXflQ==</DigestValue>
      </Reference>
      <Reference URI="/ppt/slides/_rels/slide4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R6ANDPSlLKaAi8femL76C404TYjJHO5QU0t1g1ChEitnZbkyFfOj9fM9t9XFdNKhhPnEru4S030PwjtTcPPO3w==</DigestValue>
      </Reference>
      <Reference URI="/ppt/slides/_rels/slide4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WNfLAviRAmb8x2kLVO2jnyF/z3o2OwZJ1/j1qFw6okBRfh10mRTO+zFV0rvS4/rB1V+KCmJKjZGzNO1L3TycWg==</DigestValue>
      </Reference>
      <Reference URI="/ppt/slides/_rels/slide45.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Iqa1Ls1BhkOnhd5D1j5pQYycmP4YeGU7I22SYafNjtBUYpXV7qJIP7Iqum/KKR2G1UujSvyvnctzfD6T6gli3g==</DigestValue>
      </Reference>
      <Reference URI="/ppt/slides/_rels/slide4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512"/>
        <DigestValue>hO+iHzd+fXoyVYUp7Oo2KBm8OJILoQ/GAVC78BmtTdBBldtwwOExlA5GNq9DbLFTAHPCpLFGpM9qiES6PlFX0w==</DigestValue>
      </Reference>
      <Reference URI="/ppt/slides/_rels/slide4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512"/>
        <DigestValue>ca6U0TuS994MEmaL1na2tbfIm1LQlJ3Lt7GkoFuhohy6TogCWpyMJWI5jzfn8dSLWLj6MkGOiAkw9y5TVdQ5xw==</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Xtd23o/1UgwA9P25i5yGy4GOfFzfrYFXy4KJ0UIk1cN/CXq2/Fysl711pnsVJjpZkJXD3WZVQ2G3qZH3vi5vOw==</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512"/>
        <DigestValue>Xtd23o/1UgwA9P25i5yGy4GOfFzfrYFXy4KJ0UIk1cN/CXq2/Fysl711pnsVJjpZkJXD3WZVQ2G3qZH3vi5vOw==</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512"/>
        <DigestValue>QIpvtu4hP4ZLeZpHsi3u4sP+coRGf8RwStaB/JGrxo91x2bEMP7tY6x37QeWfewbUyE0yBCdlMUdrzQosuce1A==</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512"/>
        <DigestValue>AK3nWgmdgvE8nnZRCEMnwwMySHwnmSPfX3v4vNizm0HabFKuhxuOZmagFXxZFXaRPB0pNT1qFZNwcuTWJgepMA==</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512"/>
        <DigestValue>y34ghEBtDW5OV30uf836OGZYjfRCgQSvjEV9xwb6F/WF2a/WbMS9Cu83HrylwUVW4KIXsxuKETjJ4zdQ43wYQg==</DigestValue>
      </Reference>
      <Reference URI="/ppt/slides/slide1.xml?ContentType=application/vnd.openxmlformats-officedocument.presentationml.slide+xml">
        <DigestMethod Algorithm="http://www.w3.org/2001/04/xmlenc#sha512"/>
        <DigestValue>/6+QiUQrRWvJKlhVt4jqGNfjD/vhEpD+rdX8wT52eIf4VJH/B2o1THTwPOZOVUnQzOrMpdwC0gO7fbgzNgi/uA==</DigestValue>
      </Reference>
      <Reference URI="/ppt/slides/slide10.xml?ContentType=application/vnd.openxmlformats-officedocument.presentationml.slide+xml">
        <DigestMethod Algorithm="http://www.w3.org/2001/04/xmlenc#sha512"/>
        <DigestValue>vYM3OmRGfErVkN4x6aO87svAfNqvad0wMRqU8yz1U2ktJuiozXOSofrw2nHCMeqQ/PTkCSq3p4Y6n0KUc9lKTw==</DigestValue>
      </Reference>
      <Reference URI="/ppt/slides/slide11.xml?ContentType=application/vnd.openxmlformats-officedocument.presentationml.slide+xml">
        <DigestMethod Algorithm="http://www.w3.org/2001/04/xmlenc#sha512"/>
        <DigestValue>sMTb9vGaJAMMgFIqLtCOQoocvDq9RLECrRsI9ZQRI8KBRs+D0hKwkr8c8axDStmyXptqhJwOAxptrE4yvJ4mig==</DigestValue>
      </Reference>
      <Reference URI="/ppt/slides/slide12.xml?ContentType=application/vnd.openxmlformats-officedocument.presentationml.slide+xml">
        <DigestMethod Algorithm="http://www.w3.org/2001/04/xmlenc#sha512"/>
        <DigestValue>jvqfL7neGmD5PfeWr5YEj5ZMMArMm1rn4C9OdwZF81aFVdYBvnbBI42XvO9CGg0842S++21frBPuy+2uprai1g==</DigestValue>
      </Reference>
      <Reference URI="/ppt/slides/slide13.xml?ContentType=application/vnd.openxmlformats-officedocument.presentationml.slide+xml">
        <DigestMethod Algorithm="http://www.w3.org/2001/04/xmlenc#sha512"/>
        <DigestValue>mtqnKJHOJAESzI4LtUqkm4Fq0r3YXajRYLmgTUp2tkR6E4raOZEh83kk9IdHgiZE9O/iYokotHOfNyIN9hYgmA==</DigestValue>
      </Reference>
      <Reference URI="/ppt/slides/slide14.xml?ContentType=application/vnd.openxmlformats-officedocument.presentationml.slide+xml">
        <DigestMethod Algorithm="http://www.w3.org/2001/04/xmlenc#sha512"/>
        <DigestValue>l46ebO6kIbt8K2C2VeDNmSyWtWYSC7k6wTgW6JLAGwDbaqgtaxL/Ykv/Au77/6TSPPxfweQZE+gFX+aaN9fi6w==</DigestValue>
      </Reference>
      <Reference URI="/ppt/slides/slide15.xml?ContentType=application/vnd.openxmlformats-officedocument.presentationml.slide+xml">
        <DigestMethod Algorithm="http://www.w3.org/2001/04/xmlenc#sha512"/>
        <DigestValue>DoAZyIXsAYkLTUB8xFnbcf/+ZV2QgLbGk2w1H7vZ653ndbyHSsEzII1U/yGILHqutf3X/ANQzFmcpYQJOwEDJQ==</DigestValue>
      </Reference>
      <Reference URI="/ppt/slides/slide16.xml?ContentType=application/vnd.openxmlformats-officedocument.presentationml.slide+xml">
        <DigestMethod Algorithm="http://www.w3.org/2001/04/xmlenc#sha512"/>
        <DigestValue>PPiZhZNwCwh173AlnauU/SDTQuebr2DcI8EoCNIn7rP5di1X2wcs16agcZa3OOSKZk2Z8P9i+dZJbSvXAmGRWg==</DigestValue>
      </Reference>
      <Reference URI="/ppt/slides/slide17.xml?ContentType=application/vnd.openxmlformats-officedocument.presentationml.slide+xml">
        <DigestMethod Algorithm="http://www.w3.org/2001/04/xmlenc#sha512"/>
        <DigestValue>Ia277qjSHPmc/i8SKQdg3wPKkUSKkSKYWNX8vo60WvJ2vxuzPT6QQ8nvYYz6Aau6B1RFiFPj4SLgLbmG5/qVUQ==</DigestValue>
      </Reference>
      <Reference URI="/ppt/slides/slide18.xml?ContentType=application/vnd.openxmlformats-officedocument.presentationml.slide+xml">
        <DigestMethod Algorithm="http://www.w3.org/2001/04/xmlenc#sha512"/>
        <DigestValue>FLkUA2wjsKDR/iW/NZB9T2gjg7GcBRqjPdK1ajGN9ELxIVRJaRPMjebv50xnWX2a2eIqrRY9eDcJk62ie1Od6g==</DigestValue>
      </Reference>
      <Reference URI="/ppt/slides/slide19.xml?ContentType=application/vnd.openxmlformats-officedocument.presentationml.slide+xml">
        <DigestMethod Algorithm="http://www.w3.org/2001/04/xmlenc#sha512"/>
        <DigestValue>vgGA/AaJla4RhK4u1LneVK5X4iYvjP/QBKvIkz40h+nXDctbrLuUizTBERW+dHpINwTvDqeylHJ3fpkFbaDYSw==</DigestValue>
      </Reference>
      <Reference URI="/ppt/slides/slide2.xml?ContentType=application/vnd.openxmlformats-officedocument.presentationml.slide+xml">
        <DigestMethod Algorithm="http://www.w3.org/2001/04/xmlenc#sha512"/>
        <DigestValue>qco2DHKuuW6RL64PLlhK5K7eNP6qiYqbd05qwpjQI6iyGTaihcDDBZImTyXqhWqY5rxKeKeItiH55hX+cwkHlA==</DigestValue>
      </Reference>
      <Reference URI="/ppt/slides/slide20.xml?ContentType=application/vnd.openxmlformats-officedocument.presentationml.slide+xml">
        <DigestMethod Algorithm="http://www.w3.org/2001/04/xmlenc#sha512"/>
        <DigestValue>glZFfuzpy7rK3SQedtR1pXf8UvhIcP6bGO9pBZ7jNO6uQAmD5bGYqNHYjq5Ir/a6gU25aCjqTMl31WaiLzgJqw==</DigestValue>
      </Reference>
      <Reference URI="/ppt/slides/slide21.xml?ContentType=application/vnd.openxmlformats-officedocument.presentationml.slide+xml">
        <DigestMethod Algorithm="http://www.w3.org/2001/04/xmlenc#sha512"/>
        <DigestValue>QNGo5xsj7LVM1VTndUh2c1+REE0GU181F40Xkbu1tp7RuFvyvcxpCc7pzPSXVIZ/uHjSXefJn8YSrqKtWEX5WQ==</DigestValue>
      </Reference>
      <Reference URI="/ppt/slides/slide22.xml?ContentType=application/vnd.openxmlformats-officedocument.presentationml.slide+xml">
        <DigestMethod Algorithm="http://www.w3.org/2001/04/xmlenc#sha512"/>
        <DigestValue>3oVr6Xqj/F0KkH0hS/dj2XunVawxRibL54+4YVtlvRfUSon9J6/w3XiFPnglLiB47uTe0/zLXToOsa75AR6D5A==</DigestValue>
      </Reference>
      <Reference URI="/ppt/slides/slide23.xml?ContentType=application/vnd.openxmlformats-officedocument.presentationml.slide+xml">
        <DigestMethod Algorithm="http://www.w3.org/2001/04/xmlenc#sha512"/>
        <DigestValue>Tufa/B3PVr9SG6ziz1h4JVri0vNyU4/kDjVfRwdISk+ScGD2OZmefdXttgo2mGXJCSNRBiMgp1XzonuB6Iguvg==</DigestValue>
      </Reference>
      <Reference URI="/ppt/slides/slide24.xml?ContentType=application/vnd.openxmlformats-officedocument.presentationml.slide+xml">
        <DigestMethod Algorithm="http://www.w3.org/2001/04/xmlenc#sha512"/>
        <DigestValue>kyUtf1JrMRUMGeTsETEx47KDp41+E39jLXt4vY4UxC5QHyQsXS6AFnwqB6apZ/8iXonWH+tX12Ely6D70EWSYQ==</DigestValue>
      </Reference>
      <Reference URI="/ppt/slides/slide25.xml?ContentType=application/vnd.openxmlformats-officedocument.presentationml.slide+xml">
        <DigestMethod Algorithm="http://www.w3.org/2001/04/xmlenc#sha512"/>
        <DigestValue>rpK2V6iPD+2kZDf+Q5lJrNp3Wy+TDkrm+lQfRjsr2s8dubO02HpN8OCGnv5J0x72//Mo45fUPjYP0VxhC2nXGw==</DigestValue>
      </Reference>
      <Reference URI="/ppt/slides/slide26.xml?ContentType=application/vnd.openxmlformats-officedocument.presentationml.slide+xml">
        <DigestMethod Algorithm="http://www.w3.org/2001/04/xmlenc#sha512"/>
        <DigestValue>zXCeQ3IdST+nNn3EzMOw/IbEkzwmYEbO/rMT3vo7EiMSv0Kh3ZyGD1WOVLbjeF4XCi7tpd8Zp9RSbY6fmQ/pEA==</DigestValue>
      </Reference>
      <Reference URI="/ppt/slides/slide27.xml?ContentType=application/vnd.openxmlformats-officedocument.presentationml.slide+xml">
        <DigestMethod Algorithm="http://www.w3.org/2001/04/xmlenc#sha512"/>
        <DigestValue>T5hqGR8tbEEkug7u2BEdJgnLQCnBxaOACS3XjPzPjA0KeHWYE2lSbbz4u+Aw9Li8PIuLI25KSGBbK+bEfcftNg==</DigestValue>
      </Reference>
      <Reference URI="/ppt/slides/slide28.xml?ContentType=application/vnd.openxmlformats-officedocument.presentationml.slide+xml">
        <DigestMethod Algorithm="http://www.w3.org/2001/04/xmlenc#sha512"/>
        <DigestValue>6xU+oww0d0Q4J+cl1Ueea+mVrXMFjoLhB9c2HCUv48cR98oYSv++xS7hr3qJAH4ii8mLSchmKNWjMeh1MzG9Mg==</DigestValue>
      </Reference>
      <Reference URI="/ppt/slides/slide29.xml?ContentType=application/vnd.openxmlformats-officedocument.presentationml.slide+xml">
        <DigestMethod Algorithm="http://www.w3.org/2001/04/xmlenc#sha512"/>
        <DigestValue>jCtYNSda6m/htUJMnoKwaKbcR0pzDKzSbH3P9WoP5zNEX6A/aC/H5yPOMcwwhreoQsWvm+z4aQw82HxLlNWhFw==</DigestValue>
      </Reference>
      <Reference URI="/ppt/slides/slide3.xml?ContentType=application/vnd.openxmlformats-officedocument.presentationml.slide+xml">
        <DigestMethod Algorithm="http://www.w3.org/2001/04/xmlenc#sha512"/>
        <DigestValue>lhgrwqHx3lWxf/D6iubuCt25xUYHsd0yvM3/nVq0a665wMEAIxA/SKKVMxi9Yz+4dOl0Gg/wYweuiUJf0nWoDw==</DigestValue>
      </Reference>
      <Reference URI="/ppt/slides/slide30.xml?ContentType=application/vnd.openxmlformats-officedocument.presentationml.slide+xml">
        <DigestMethod Algorithm="http://www.w3.org/2001/04/xmlenc#sha512"/>
        <DigestValue>7SjG4qRbZeaSECWR+Ubq6UyO0EKbLlmd6FJp5F9B1ZQgyUtjGizG4gs+lqUDwS+EX+4nRlr0p3deJGPvzrJ3SA==</DigestValue>
      </Reference>
      <Reference URI="/ppt/slides/slide31.xml?ContentType=application/vnd.openxmlformats-officedocument.presentationml.slide+xml">
        <DigestMethod Algorithm="http://www.w3.org/2001/04/xmlenc#sha512"/>
        <DigestValue>3VilBhtMfik/MA8bp0cJoJ4JlUrZVxJYMuEsKB1isVfbuNe9Fowu/6YE2WTwUg51o0kLj9o1jYEH/vJQAYv1uA==</DigestValue>
      </Reference>
      <Reference URI="/ppt/slides/slide32.xml?ContentType=application/vnd.openxmlformats-officedocument.presentationml.slide+xml">
        <DigestMethod Algorithm="http://www.w3.org/2001/04/xmlenc#sha512"/>
        <DigestValue>svRibXBwB1lUUoryaiIU+ZayMWgaMlKZRD5VEDv6yxWmm/Day9O5TCxBIefl+wJTcnuRcT+aPlPJGPaCC22nJw==</DigestValue>
      </Reference>
      <Reference URI="/ppt/slides/slide33.xml?ContentType=application/vnd.openxmlformats-officedocument.presentationml.slide+xml">
        <DigestMethod Algorithm="http://www.w3.org/2001/04/xmlenc#sha512"/>
        <DigestValue>KWaGvpodsF0qK5XAcefJhV9BrQfuaA8cH6cFxfoJlwusSQdeFPY9nbVut3WLNO5uIvN/zK3yFv/hZwIJWI39Ww==</DigestValue>
      </Reference>
      <Reference URI="/ppt/slides/slide34.xml?ContentType=application/vnd.openxmlformats-officedocument.presentationml.slide+xml">
        <DigestMethod Algorithm="http://www.w3.org/2001/04/xmlenc#sha512"/>
        <DigestValue>Hg/Y8iXvJ1ogUIPx1rjMRVrYl2AuJl39NU21d3xydA1m8ZF5qzyRri3yon+g6R945hQKfuSz/PgZvhtQapghKQ==</DigestValue>
      </Reference>
      <Reference URI="/ppt/slides/slide35.xml?ContentType=application/vnd.openxmlformats-officedocument.presentationml.slide+xml">
        <DigestMethod Algorithm="http://www.w3.org/2001/04/xmlenc#sha512"/>
        <DigestValue>6ZtTbTE6A6FfGQvQWmZXKgTmhWF820dbNn5K7ThglGN8k7x7ZnaFimPUDsdREy+x9Lu1kB5o+LjbLjzNs78i4A==</DigestValue>
      </Reference>
      <Reference URI="/ppt/slides/slide36.xml?ContentType=application/vnd.openxmlformats-officedocument.presentationml.slide+xml">
        <DigestMethod Algorithm="http://www.w3.org/2001/04/xmlenc#sha512"/>
        <DigestValue>g7jNTcoLTrLbKaFZKcYYjUGO7f49pWP1IF/VLjkKZWoMbjAmIK3lxhIwcJyqBqN3HzJVtyr6WWTjM9bGhnlpzA==</DigestValue>
      </Reference>
      <Reference URI="/ppt/slides/slide37.xml?ContentType=application/vnd.openxmlformats-officedocument.presentationml.slide+xml">
        <DigestMethod Algorithm="http://www.w3.org/2001/04/xmlenc#sha512"/>
        <DigestValue>1x3QtRyrKqNQFtgzwfG9O7EwvAyUY0bBB3KEZgk1k+tlPeCQu7cN8MeabOk7o4CpaMqlGNfc/vTWR4Kw0fATqw==</DigestValue>
      </Reference>
      <Reference URI="/ppt/slides/slide38.xml?ContentType=application/vnd.openxmlformats-officedocument.presentationml.slide+xml">
        <DigestMethod Algorithm="http://www.w3.org/2001/04/xmlenc#sha512"/>
        <DigestValue>e9yezD/UytkB7QUaYt1pO3S0aXitgxA5T3kmmnGSkMJQ5nsIie3UPOy/cBPr0MZYZXyPwcuHFv5F3cP2fQ3NUw==</DigestValue>
      </Reference>
      <Reference URI="/ppt/slides/slide39.xml?ContentType=application/vnd.openxmlformats-officedocument.presentationml.slide+xml">
        <DigestMethod Algorithm="http://www.w3.org/2001/04/xmlenc#sha512"/>
        <DigestValue>CZbff+lvuluKYCrsKSJxX1cPrxk79CA66luQx3p8G5Py9DlsvIkF3R8GVyA5R0WYIuIBu8r1sv1Vs/KpRQq9kg==</DigestValue>
      </Reference>
      <Reference URI="/ppt/slides/slide4.xml?ContentType=application/vnd.openxmlformats-officedocument.presentationml.slide+xml">
        <DigestMethod Algorithm="http://www.w3.org/2001/04/xmlenc#sha512"/>
        <DigestValue>DIvwiH9nWiyWugq8/5fVWfCHeuj21t4SP/dNGqWAM7A6nf7NFqpwo48jHCXyJXiim0JrMVryezFM9HLiiDNEyw==</DigestValue>
      </Reference>
      <Reference URI="/ppt/slides/slide40.xml?ContentType=application/vnd.openxmlformats-officedocument.presentationml.slide+xml">
        <DigestMethod Algorithm="http://www.w3.org/2001/04/xmlenc#sha512"/>
        <DigestValue>q9BHUpVNjM1+oszdyeX0EP/x8AfTnkAe679ppXL32ebXoUjBylcTw1cjmu2FeorJA4pYXzAMvrYRPPWMgPy0IQ==</DigestValue>
      </Reference>
      <Reference URI="/ppt/slides/slide41.xml?ContentType=application/vnd.openxmlformats-officedocument.presentationml.slide+xml">
        <DigestMethod Algorithm="http://www.w3.org/2001/04/xmlenc#sha512"/>
        <DigestValue>ZBmHWthX86dKhf/eJ1i97O/aCAqPa6xb/vz6t9hrgg6aQerWK3fRiwsX32oPw0CNT6rmX5Ji+YMkTBUSOr0W9A==</DigestValue>
      </Reference>
      <Reference URI="/ppt/slides/slide42.xml?ContentType=application/vnd.openxmlformats-officedocument.presentationml.slide+xml">
        <DigestMethod Algorithm="http://www.w3.org/2001/04/xmlenc#sha512"/>
        <DigestValue>Sefrn7suyDYt3skVdqP6fFNbhVaNQuw7cl2vZTMS63neImA4gDaSHMrX7kRWQ3ZuGo+Kfz5sFiSN58mBOBeLUQ==</DigestValue>
      </Reference>
      <Reference URI="/ppt/slides/slide43.xml?ContentType=application/vnd.openxmlformats-officedocument.presentationml.slide+xml">
        <DigestMethod Algorithm="http://www.w3.org/2001/04/xmlenc#sha512"/>
        <DigestValue>XSyOQKlfLFjYunRJl0GUEHtpMn9II2/a0Od/hQ15z3E+4/K+WvvevL7ZrSLz4JMEDIGWhV5PU7ScAa4723Y3BA==</DigestValue>
      </Reference>
      <Reference URI="/ppt/slides/slide44.xml?ContentType=application/vnd.openxmlformats-officedocument.presentationml.slide+xml">
        <DigestMethod Algorithm="http://www.w3.org/2001/04/xmlenc#sha512"/>
        <DigestValue>jJfIFw/X5rAQ3jvm7B5zAomFBegbq/gu6F2uWrIbTSnELcu1IldvQPcqusz08FZdJ4bafjcq4HNfXei9jLFKxA==</DigestValue>
      </Reference>
      <Reference URI="/ppt/slides/slide45.xml?ContentType=application/vnd.openxmlformats-officedocument.presentationml.slide+xml">
        <DigestMethod Algorithm="http://www.w3.org/2001/04/xmlenc#sha512"/>
        <DigestValue>G+UX3BFDaUBXFK6VxrrR88agP6CipbZYV82ZSR8bG59vNv70V9rcuBaHsW+14k6MFjKZ/u9coba6h4YEtMDTkg==</DigestValue>
      </Reference>
      <Reference URI="/ppt/slides/slide46.xml?ContentType=application/vnd.openxmlformats-officedocument.presentationml.slide+xml">
        <DigestMethod Algorithm="http://www.w3.org/2001/04/xmlenc#sha512"/>
        <DigestValue>O1R8RpETR5e6pytBb8SZtZtIdzzMfRDemGNRHNtb7MglszjDmGC405Ng4siPfiGOfiyjnBYB4pwHlrHWcIFcQg==</DigestValue>
      </Reference>
      <Reference URI="/ppt/slides/slide47.xml?ContentType=application/vnd.openxmlformats-officedocument.presentationml.slide+xml">
        <DigestMethod Algorithm="http://www.w3.org/2001/04/xmlenc#sha512"/>
        <DigestValue>OnrLPXZkVQ3agCefYC8c8JPjDmW1ccbUUl1RIk3XsxgegMYxZ9FINDX9GJunC0AGq2Oj7m2JKg3e0HpjiJxHIw==</DigestValue>
      </Reference>
      <Reference URI="/ppt/slides/slide5.xml?ContentType=application/vnd.openxmlformats-officedocument.presentationml.slide+xml">
        <DigestMethod Algorithm="http://www.w3.org/2001/04/xmlenc#sha512"/>
        <DigestValue>tgegUiOI+ehM5z4mQjeoRK0ALeDkbA+L9VPQ1QCxor18jCmxvnhhjnMCSCU0uWbQXYGTnkey81Y6OXdVWq56EQ==</DigestValue>
      </Reference>
      <Reference URI="/ppt/slides/slide6.xml?ContentType=application/vnd.openxmlformats-officedocument.presentationml.slide+xml">
        <DigestMethod Algorithm="http://www.w3.org/2001/04/xmlenc#sha512"/>
        <DigestValue>hWgKgAPfl3kBNkIkCngCHaeg7L/AJYTvwBdd/zCgPL0C2NOtsgpWZdQwm3pzf8uRdy9bb5StoTxLcni3iNfyKQ==</DigestValue>
      </Reference>
      <Reference URI="/ppt/slides/slide7.xml?ContentType=application/vnd.openxmlformats-officedocument.presentationml.slide+xml">
        <DigestMethod Algorithm="http://www.w3.org/2001/04/xmlenc#sha512"/>
        <DigestValue>q4GnwAeGdNB1Fg/oQZTXEpZKbolTwL4Yn0b9TKjtS+EmiwsirCq0ED5MD4HysQg/vHZ3WBgSN10lxuOLLT5zYw==</DigestValue>
      </Reference>
      <Reference URI="/ppt/slides/slide8.xml?ContentType=application/vnd.openxmlformats-officedocument.presentationml.slide+xml">
        <DigestMethod Algorithm="http://www.w3.org/2001/04/xmlenc#sha512"/>
        <DigestValue>5QPW0F1P5LeJ4LgnoVnRD/rMeiyJDYhixi5F+42mxqglLSxUJTQArriC1Y7k4j6KG4olll2LuVcYCuETnZCwsg==</DigestValue>
      </Reference>
      <Reference URI="/ppt/slides/slide9.xml?ContentType=application/vnd.openxmlformats-officedocument.presentationml.slide+xml">
        <DigestMethod Algorithm="http://www.w3.org/2001/04/xmlenc#sha512"/>
        <DigestValue>RMtLJP0KBDD04x7KJoc7Rai/Km26tZTymXMrUiVaCCL8pl5vbAQp6jy9yTVNmVo5mi+fBMwhwZJiQ57fNIuA/Q==</DigestValue>
      </Reference>
      <Reference URI="/ppt/tableStyles.xml?ContentType=application/vnd.openxmlformats-officedocument.presentationml.tableStyles+xml">
        <DigestMethod Algorithm="http://www.w3.org/2001/04/xmlenc#sha512"/>
        <DigestValue>scuLTHIIsLw/nrg4Yu2IqxCLLqu9z9R2sgxJY2Jc4v1npXF5srh68ZpPkyN+5MiegdAlBtpeRqL5jR4NOaWMkg==</DigestValue>
      </Reference>
      <Reference URI="/ppt/theme/theme1.xml?ContentType=application/vnd.openxmlformats-officedocument.theme+xml">
        <DigestMethod Algorithm="http://www.w3.org/2001/04/xmlenc#sha512"/>
        <DigestValue>Z3PcWELQLvnEPjoTWYhSYFI5A1xOIEQM5bvNQQh2bJ/DH3y8EnCvgPKj5vqKF1rpX0epeVT7pMXm17TxZNQ19g==</DigestValue>
      </Reference>
      <Reference URI="/ppt/theme/theme2.xml?ContentType=application/vnd.openxmlformats-officedocument.theme+xml">
        <DigestMethod Algorithm="http://www.w3.org/2001/04/xmlenc#sha512"/>
        <DigestValue>6ym7eYqGzbfmxSwT6KueYBZbEtVpYyMpXbZFCnmyulVgxWdleMictVGTVyQYYVoa1KhCaW3IItoSWphpnqNmYQ==</DigestValue>
      </Reference>
      <Reference URI="/ppt/theme/theme3.xml?ContentType=application/vnd.openxmlformats-officedocument.theme+xml">
        <DigestMethod Algorithm="http://www.w3.org/2001/04/xmlenc#sha512"/>
        <DigestValue>6ym7eYqGzbfmxSwT6KueYBZbEtVpYyMpXbZFCnmyulVgxWdleMictVGTVyQYYVoa1KhCaW3IItoSWphpnqNmYQ==</DigestValue>
      </Reference>
      <Reference URI="/ppt/theme/themeOverride1.xml?ContentType=application/vnd.openxmlformats-officedocument.themeOverride+xml">
        <DigestMethod Algorithm="http://www.w3.org/2001/04/xmlenc#sha512"/>
        <DigestValue>T1I9Wz3Apbw8Hs787jIaocBnf99kzDeycIS/NdmyNw5s5EQfrKEXdPhConiKbugN3xBKuFAqHaLOaDJYpad3KA==</DigestValue>
      </Reference>
      <Reference URI="/ppt/theme/themeOverride2.xml?ContentType=application/vnd.openxmlformats-officedocument.themeOverride+xml">
        <DigestMethod Algorithm="http://www.w3.org/2001/04/xmlenc#sha512"/>
        <DigestValue>T1I9Wz3Apbw8Hs787jIaocBnf99kzDeycIS/NdmyNw5s5EQfrKEXdPhConiKbugN3xBKuFAqHaLOaDJYpad3KA==</DigestValue>
      </Reference>
      <Reference URI="/ppt/viewProps.xml?ContentType=application/vnd.openxmlformats-officedocument.presentationml.viewProps+xml">
        <DigestMethod Algorithm="http://www.w3.org/2001/04/xmlenc#sha512"/>
        <DigestValue>w9eWxdJZCKZtaYIMtXieTqgYLOLfPVIGP5FgCu/JM5uO/m1TXesk3MhTJEDkUDoiYY7zW1D9fK6SzxoAO4qo7Q==</DigestValue>
      </Reference>
    </Manifest>
    <SignatureProperties>
      <SignatureProperty Id="idSignatureTime" Target="#idPackageSignature">
        <mdssi:SignatureTime xmlns:mdssi="http://schemas.openxmlformats.org/package/2006/digital-signature">
          <mdssi:Format>YYYY-MM-DDThh:mm:ssTZD</mdssi:Format>
          <mdssi:Value>2024-05-03T19:11:59Z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Tampering Detection</SignatureComments>
          <WindowsVersion>10.0</WindowsVersion>
          <OfficeVersion>16.0.17425/26</OfficeVersion>
          <ApplicationVersion>16.0.17425</ApplicationVersion>
          <Monitors>1</Monitors>
          <HorizontalResolution>1920</HorizontalResolution>
          <VerticalResolution>1080</VerticalResolution>
          <ColorDepth>32</ColorDepth>
          <SignatureProviderId>{00000000-0000-0000-0000-000000000000}</SignatureProviderId>
          <SignatureProviderUrl/>
          <SignatureProviderDetails>9</SignatureProviderDetails>
          <SignatureType>1</SignatureType>
        </SignatureInfoV1>
        <SignatureInfoV2 xmlns="http://schemas.microsoft.com/office/2006/digsig">
          <Address1>12131 Alamo Ln</Address1>
          <Address2/>
        </SignatureInfoV2>
      </SignatureProperty>
    </SignatureProperties>
  </Object>
  <Object>
    <xd:QualifyingProperties xmlns:xd="http://uri.etsi.org/01903/v1.3.2#" Target="#idPackageSignature">
      <xd:SignedProperties Id="idSignedProperties">
        <xd:SignedSignatureProperties>
          <xd:SigningTime>2024-05-03T19:11:59Z</xd:SigningTime>
          <xd:SigningCertificate>
            <xd:Cert>
              <xd:CertDigest>
                <DigestMethod Algorithm="http://www.w3.org/2001/04/xmlenc#sha512"/>
                <DigestValue>32fd3dnCdLfahPokZiVYmG+fRwe+6SVv9YMDxh8gUEQV8ujxO0s4HWt7qz8wZOqFZWa4tEGsi3SzI3n0GKbbhg==</DigestValue>
              </xd:CertDigest>
              <xd:IssuerSerial>
                <X509IssuerName>CN=Reliant Managed Services Cloud Intune Issuing CA2, O=Reliant Managed Services LLC, OU=Information Technology, L=Nampa, S=ID, C=US</X509IssuerName>
                <X509SerialNumber>39242953731603065654890767127101595870</X509SerialNumber>
              </xd:IssuerSerial>
            </xd:Cert>
          </xd:SigningCertificate>
          <xd:SignaturePolicyIdentifier>
            <xd:SignaturePolicyImplied/>
          </xd:SignaturePolicyIdentifier>
          <xd:SignatureProductionPlace>
            <xd:City>Nampa</xd:City>
            <xd:StateOrProvince>ID</xd:StateOrProvince>
            <xd:PostalCode>83686</xd:PostalCode>
            <xd:CountryName>US</xd:CountryName>
          </xd:SignatureProductionPlace>
          <xd:SignerRole>
            <xd:ClaimedRoles>
              <xd:ClaimedRole>Author</xd:ClaimedRole>
            </xd:ClaimedRoles>
          </xd:SignerRole>
        </xd:SignedSignatureProperties>
        <xd:SignedDataObjectProperties>
          <xd:CommitmentTypeIndication>
            <xd:CommitmentTypeId>
              <xd:Identifier>http://uri.etsi.org/01903/v1.2.2#ProofOfCreation</xd:Identifier>
              <xd:Description>Created this document</xd:Description>
            </xd:CommitmentTypeId>
            <xd:AllSignedDataObjects/>
            <xd:CommitmentTypeQualifiers>
              <xd:CommitmentTypeQualifier>Tampering Detection</xd:CommitmentTypeQualifier>
            </xd:CommitmentTypeQualifiers>
          </xd:CommitmentTypeIndication>
        </xd:SignedDataObjectProperties>
      </xd:SignedProperties>
      <xd:UnsignedProperties>
        <xd:UnsignedSignatureProperties>
          <xd:CertificateValues>
            <xd:EncapsulatedX509Certificate>MIIJKjCCBxKgAwIBAgIQFGVio1GfGFw0iNs/4TXZkjANBgkqhkiG9w0BAQ0FADCBnjELMAkGA1UEBhMCVVMxCzAJBgNVBAgTAklEMQ4wDAYDVQQHEwVOYW1wYTEfMB0GA1UECxMWSW5mb3JtYXRpb24gVGVjaG5vbG9neTElMCMGA1UEChMcUmVsaWFudCBNYW5hZ2VkIFNlcnZpY2VzIExMQzEqMCgGA1UEAxMhUmVsaWFudCBNYW5hZ2VkIFNlcnZpY2VzIFJvb3QgQ0ExMB4XDTI0MDMwNDIxMTA0NloXDTMwMDMwNDIxMTA0Nlowga4xCzAJBgNVBAYTAlVTMQswCQYDVQQIEwJJRDEOMAwGA1UEBxMFTmFtcGExHzAdBgNVBAsTFkluZm9ybWF0aW9uIFRlY2hub2xvZ3kxJTAjBgNVBAoTHFJlbGlhbnQgTWFuYWdlZCBTZXJ2aWNlcyBMTEMxOjA4BgNVBAMTMVJlbGlhbnQgTWFuYWdlZCBTZXJ2aWNlcyBDbG91ZCBJbnR1bmUgSXNzdWluZyBDQTIwggIiMA0GCSqGSIb3DQEBAQUAA4ICDwAwggIKAoICAQCG9eMaxCO2thmKqxaC+ds/pqvW5paZA9DkuvrM03r46gAuvr5vnIf7T+r37vnG2LJwXJsKIEFTmAgkzy5G1y/MVcwPtxNq6WO6q+XeGwkMcIvMKvlrFVAD+iAh3Cj2rYfmD0q7IlWClL5QcEleDLzsYby5QRnKan4K1OXQKam5MMjJoAPDW1Niam0q/qnTvHvMspXVH1Ra5ISqvSivOkH0yV2oteksRHoKo7MfTEkKXGp72g9PnZVzSQ7nmpf/747A9c5/c5kT/4AgWSATzpwscV7phOEdQTjWCzk3YPRIxKRP5J5qmqWpnConr7h0o6IfmoRD1joIK8NuoyJ3/fE1DvRDqFef+colfLAVCNO8XgMeNCc6xbZG5IAzLSgcXY+Eaqc3GQrLVRRAmJr0H6M6iShcqR4/ATFed+8hto3aImLcoJk5cM9X8Zb3iFnncFZJ01VX7Voz+m1iXtqtn3modxQi6VEHWUOq8q8/sVJm4iv1MFZQTlg093kXQdEhAkp7eOIbOR+eSPQTxlYUZGFEdMEEmkKWxwbNcw/yDbFn35Hz7GlZNSzxTgNWSdCDI6arwIqgkgTaPKFLFqB9QSFwf/Z/6dcDTbdYNolOuDnvJYY5jKNP7Q6OXkAn26khlsjKVF8dDkivw3562CAaV9SWOehg1Wp6QPtIQJihT13EvQIDAQABo4IDUDCCA0wwDgYDVR0PAQH/BAQDAgGGMBIGA1UdEwEB/wQIMAYBAf8CAQAweAYDVR0lBHEwbwYHKwYBAQEBFgYIKwYBBQUHAwEGCCsGAQUFBwMCBggrBgEFBQcDAwYIKwYBBQUHAwQGCCsGAQUFBwMFBggrBgEFBQcDBgYIKwYBBQUHAwcGCCsGAQUFBwMIBggrBgEFBQcDCQYKKwYBBAGCNxQCAjAdBgNVHQ4EFgQUc3hC8ph5YnQbr+AUN6yj9dRYduMwHwYDVR0jBBgwFoAUxtYCP3FqML72dedKo8pKxf02QAAwggEzBgNVHR8EggEqMIIBJjCBjaCBiqCBh4aBhGh0dHA6Ly9wcmltYXJ5LWNkbi5wa2kuYXp1cmUubmV0L2NlbnRyYWx1cy9jcmxzLzhiZmRlZDFhYzFlMjQ2Zjk5MGMyY2E2ZDEwYzJjNzMxLzNlYzc0ZWQ2LTM1MGMtNDY0NS1iMzlmLTYzYjk1NzM1NWJmNF92MS9jdXJyZW50LmNybDCBk6CBkKCBjYaBimh0dHA6Ly84YmZkZWQxYWMxZTI0NmY5OTBjMmNhNmQxMGMyYzczMS5jZW50cmFsdXMucGtpLmF6dXJlLm5ldC9jZXJ0aWZpY2F0ZUF1dGhvcml0aWVzLzNlYzc0ZWQ2LTM1MGMtNDY0NS1iMzlmLTYzYjk1NzM1NWJmNF92MS9jdXJyZW50LmNybDCCATMGCCsGAQUFBwEBBIIBJTCCASEwgZEGCCsGAQUFBzAChoGEaHR0cDovL3ByaW1hcnktY2RuLnBraS5henVyZS5uZXQvY2VudHJhbHVzL2NhY2VydHMvOGJmZGVkMWFjMWUyNDZmOTkwYzJjYTZkMTBjMmM3MzEvM2VjNzRlZDYtMzUwYy00NjQ1LWIzOWYtNjNiOTU3MzU1YmY0X3YxL2NlcnQuY2VyMIGKBggrBgEFBQcwAoZ+aHR0cDovLzhiZmRlZDFhYzFlMjQ2Zjk5MGMyY2E2ZDEwYzJjNzMxLmNlbnRyYWx1cy5wa2kuYXp1cmUubmV0L2NlcnRpZmljYXRlQXV0aG9yaXRpZXMvM2VjNzRlZDYtMzUwYy00NjQ1LWIzOWYtNjNiOTU3MzU1YmY0X3YxMA0GCSqGSIb3DQEBDQUAA4ICAQBEUnUl7oGmJQrKdVazc53H3+0ZKiuwDgXrUmd6pOKVHxJA7RW6V0rEhvr6l3EU/j65l46p3ddS5QX/1CFTVsuIE0nta9ipZqnS0ei3EpB06QaiJeyue4FTtnHJBuZ/8JoNO59769BGgNV+8nR5R7Ro4O00y8+FMlTkVfAIPucVebtmk0xJsoC+BG00axaUXlNaxRVt75FquEoimELNmKcY9moyvMTKg+wWmzKG38NLfRHxiMQtU/dxPoWGbbGNcQstaIw62T9vnUXsAojDlJX3t5PWI8+3C7wpcFEKF/ysXDRSdzupFDxxW70uRjBdOvEi5siEZ9d4G2rWOoOprmnOuJBlbC2ECuysKIM1vSp035y6OsdxDgj1vyyw8o9bFP6iqlEEURuEM92pOayzJBQur+lDHWQt7d5pzB92/FZADn3GTK3D1ENoEhuUB9Jy21WbcqrIM2yW9fOMfSokp1SLWUSU5wzgCySiBuaon+ySpMBwnLGSx8iHi89rbxF8ir7Kc8yKiF/H3LaSmdSbvDse3+sndGGtlW9Dw5RxXR8X0WXIc/f4Ij85qQsQ5v0xvPlkdIRAwyNQ7xYUn6qlo6pKV2ZNECqZdjk7lBDdY/800tu2zKZQXytuhVniVkR2Oah1jjay2f+ik3AKMv7APIdOpcfRXcGp2iJrryosoFK1ZA==</xd:EncapsulatedX509Certificate>
            <xd:EncapsulatedX509Certificate>MIIGqzCCBJOgAwIBAgIRAODl8TtTWJWEsglAjMNd5MQwDQYJKoZIhvcNAQENBQAwgZ4xCzAJBgNVBAYTAlVTMQswCQYDVQQIEwJJRDEOMAwGA1UEBxMFTmFtcGExHzAdBgNVBAsTFkluZm9ybWF0aW9uIFRlY2hub2xvZ3kxJTAjBgNVBAoTHFJlbGlhbnQgTWFuYWdlZCBTZXJ2aWNlcyBMTEMxKjAoBgNVBAMTIVJlbGlhbnQgTWFuYWdlZCBTZXJ2aWNlcyBSb290IENBMTAeFw0yNDAzMDQyMTAyNTNaFw00OTAzMDQyMTAyNTNaMIGeMQswCQYDVQQGEwJVUzELMAkGA1UECBMCSUQxDjAMBgNVBAcTBU5hbXBhMR8wHQYDVQQLExZJbmZvcm1hdGlvbiBUZWNobm9sb2d5MSUwIwYDVQQKExxSZWxpYW50IE1hbmFnZWQgU2VydmljZXMgTExDMSowKAYDVQQDEyFSZWxpYW50IE1hbmFnZWQgU2VydmljZXMgUm9vdCBDQTEwggIiMA0GCSqGSIb3DQEBAQUAA4ICDwAwggIKAoICAQC3CTm57uTqQXsCLiR6mMzLA57f6x/2Ayp8vxYX0+cwQiWSvpR+T5Hjh6Q0KXCy8iIdpWsurbhW5BzM6s2ywr5xH1OqdRJRqnhNxWiRLdPGQcqLt7V9TYEIptZcEDbNZoZJoSU4SdT6IMBP4kApccqyWHM94nrb7Kv+ul8gJpy3DpVlqt+gjS0T7yhVIV+IYFVycubNeMznFTinH01thRfe+WU/yPaOqnow0T6tCNiMMcBVO4RcAeLPaX4haz1ZFrTNFgwhF1zviWnpt8qwXEuiooDsDtOPwVG+W9pFUskJLKcnVGHWJIdRbgGV0o8tUvvLbUCD7+/Aa/ZgSiZfc3m+pmWdLRiZUDu6kvvlxfolRlY0S+ejdAyYBf+4ExDlu6Obkkh/llk2WhlpHlDBmGBeaXbswqO4/8jx7O4VU0z4iFgxRLONivqtA4be+whUYduAcxON31esqm5T0S5LUpSR2h7fDbAsry3jAxRWnjRabsdA+LwKWJuQGHA2bsvgxmtEy2jPIQwOD9mzyt2mBslibaabcCeToEmCpiaE4vds6NANAOQmZL/yPLjVBcCKwA51qfvx2hXiLl+NQL642a6sIUekc+TltMoid8VuUostB3ZIMoyc0+eBw4NJxwXe/ZF0dtMybqc+ZNexhnRBimqG7vhQqryIV4MSMdBwGdr9TQIDAQABo4HhMIHeMBIGA1UdEwEB/wQIMAYBAf8CAQEwDgYDVR0PAQH/BAQDAgGGMHgGA1UdJQRxMG8GBysGAQEBARYGCisGAQQBgjcUAgIGCCsGAQUFBwMBBggrBgEFBQcDAgYIKwYBBQUHAwMGCCsGAQUFBwMEBggrBgEFBQcDBQYIKwYBBQUHAwYGCCsGAQUFBwMHBggrBgEFBQcDCAYIKwYBBQUHAwkwHQYDVR0OBBYEFMbWAj9xajC+9nXnSqPKSsX9NkAAMB8GA1UdIwQYMBaAFMbWAj9xajC+9nXnSqPKSsX9NkAAMA0GCSqGSIb3DQEBDQUAA4ICAQBPqEcHw1HTjnx+ir8kONtiNfaJNJtvCfp3tFjaKdFi9DVtwn9kGA3lmZy4Gyi3yUVIdVN0onMuTUwdZjjHe5YWlCRqyRVYS5mZRpn/WF/d630CjZc/uIjQ2+9nBamP4D4i2aGsuXiJVDi9Dgh0rwGpyjfGRjZgrZidAB2QheMgOz4mCeXY3TiKRuWdjrpiP9LKoVnaiUh4MDV7L2nXeuHIfwiuwktqk7sBWOxzznE15VxydZdGrj/F+2CIfOt5eORIL/dCRIXTrrGQv0JAoAICcV6MQZjJFLqvqZX7eeZiz0Qjp4kDawjo/D4FzljJOJbFn5jpciURIGXr7y4/xb1P6zDTnFLW6yW1Xi5SZCDTcWUF3x4AoW8PJdq4CDtDEDM98euZJfCXViE8L9aFlfefrmCahXuEMJpoJyLQ3pD1lbsZ6CPrj1ZTT08+qZL1SNV9LBcsbqLiYVcyafkS2HIpYVUAy2nr04xXrA68lQY5cpPtcG4fuP4A46sKNEJJm3LeB0shTIhgLjr11CkcX8eDkvvq4LvZOhuxGpyYRW7IyVP7mRn3kz0SFBA7ev/urGHX1f1A64JnI+JxA/sNlgCxPPyIl2ett6U81AQCu3VgvY45k9FisUqrgieVnDMvWNRKf8FM3MCM/zk4CbcULTDxJ6/qJdgWqnuE99Fu8s3ubg==</xd:EncapsulatedX509Certificate>
          </xd:CertificateValues>
        </xd:UnsignedSignatureProperties>
      </xd:UnsignedProperties>
    </xd:QualifyingProperties>
  </Object>
</Signatur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12AD45F47FF54089418864D1E94AFB" ma:contentTypeVersion="15" ma:contentTypeDescription="Create a new document." ma:contentTypeScope="" ma:versionID="9b81c3ae1f47b47158f6b9489bd8c505">
  <xsd:schema xmlns:xsd="http://www.w3.org/2001/XMLSchema" xmlns:xs="http://www.w3.org/2001/XMLSchema" xmlns:p="http://schemas.microsoft.com/office/2006/metadata/properties" xmlns:ns1="http://schemas.microsoft.com/sharepoint/v3" xmlns:ns2="baf8d298-e433-4f78-9a55-56dfa4a86887" xmlns:ns3="2eca10c7-4b81-40b2-8c07-a45a98fd7e96" targetNamespace="http://schemas.microsoft.com/office/2006/metadata/properties" ma:root="true" ma:fieldsID="6db5fbeedba4e904754aff38975fff7c" ns1:_="" ns2:_="" ns3:_="">
    <xsd:import namespace="http://schemas.microsoft.com/sharepoint/v3"/>
    <xsd:import namespace="baf8d298-e433-4f78-9a55-56dfa4a86887"/>
    <xsd:import namespace="2eca10c7-4b81-40b2-8c07-a45a98fd7e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f8d298-e433-4f78-9a55-56dfa4a86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9dd004b-e7cc-4db9-90f1-994468598ee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ca10c7-4b81-40b2-8c07-a45a98fd7e9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825fd51-d4a1-4fc2-babf-db04bfd2ae94}" ma:internalName="TaxCatchAll" ma:showField="CatchAllData" ma:web="2eca10c7-4b81-40b2-8c07-a45a98fd7e9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ca10c7-4b81-40b2-8c07-a45a98fd7e96" xsi:nil="true"/>
    <_ip_UnifiedCompliancePolicyUIAction xmlns="http://schemas.microsoft.com/sharepoint/v3" xsi:nil="true"/>
    <lcf76f155ced4ddcb4097134ff3c332f xmlns="baf8d298-e433-4f78-9a55-56dfa4a86887">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4144A77E-0F76-4750-A24C-A7047EC59FE5}"/>
</file>

<file path=customXml/itemProps2.xml><?xml version="1.0" encoding="utf-8"?>
<ds:datastoreItem xmlns:ds="http://schemas.openxmlformats.org/officeDocument/2006/customXml" ds:itemID="{3BE62CCA-2264-4EAA-B4D3-43EC825EB0F9}"/>
</file>

<file path=customXml/itemProps3.xml><?xml version="1.0" encoding="utf-8"?>
<ds:datastoreItem xmlns:ds="http://schemas.openxmlformats.org/officeDocument/2006/customXml" ds:itemID="{A8CF5807-1202-471F-AC21-ABADED0F5287}"/>
</file>

<file path=docMetadata/LabelInfo.xml><?xml version="1.0" encoding="utf-8"?>
<clbl:labelList xmlns:clbl="http://schemas.microsoft.com/office/2020/mipLabelMetadata">
  <clbl:label id="{dafe1db3-3267-4dac-94fd-197228314e55}" enabled="1" method="Standard" siteId="{ad6d8eaf-94bd-46cf-972e-8e49cc16fbd3}" removed="0"/>
</clbl:labelList>
</file>

<file path=docProps/app.xml><?xml version="1.0" encoding="utf-8"?>
<Properties xmlns="http://schemas.openxmlformats.org/officeDocument/2006/extended-properties" xmlns:vt="http://schemas.openxmlformats.org/officeDocument/2006/docPropsVTypes">
  <Template/>
  <TotalTime>0</TotalTime>
  <Words>1840</Words>
  <Application>Microsoft Office PowerPoint</Application>
  <PresentationFormat>Custom</PresentationFormat>
  <Paragraphs>227</Paragraphs>
  <Slides>47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-apple-system</vt:lpstr>
      <vt:lpstr>Aptos</vt:lpstr>
      <vt:lpstr>Arial</vt:lpstr>
      <vt:lpstr>Calibri</vt:lpstr>
      <vt:lpstr>MercurySSm-Book-Pro_Web</vt:lpstr>
      <vt:lpstr>Source Sans Pro</vt:lpstr>
      <vt:lpstr>Wingdings</vt:lpstr>
      <vt:lpstr>Tech 16x9</vt:lpstr>
      <vt:lpstr>SLSA and  Build Environment Security</vt:lpstr>
      <vt:lpstr>Chuck Anderson - Introduction</vt:lpstr>
      <vt:lpstr>Why are we here?</vt:lpstr>
      <vt:lpstr>SLSA and Build Environment Security</vt:lpstr>
      <vt:lpstr>SolarWinds -- Attack</vt:lpstr>
      <vt:lpstr>SolarWinds -- Impact</vt:lpstr>
      <vt:lpstr>CVE-2024-3094 XZ Backdoor  </vt:lpstr>
      <vt:lpstr>CVE-2024-3094 XZ Backdoor  </vt:lpstr>
      <vt:lpstr>OOPS</vt:lpstr>
      <vt:lpstr>Why are we here?</vt:lpstr>
      <vt:lpstr>PowerPoint Presentation</vt:lpstr>
      <vt:lpstr>Regulatory Compliance</vt:lpstr>
      <vt:lpstr>PowerPoint Presentation</vt:lpstr>
      <vt:lpstr>Competitive Advantage</vt:lpstr>
      <vt:lpstr>Definition </vt:lpstr>
      <vt:lpstr>Get Ready</vt:lpstr>
      <vt:lpstr>What’s in it!</vt:lpstr>
      <vt:lpstr> GAO-24-106343, CYBERSECURITY: Implementation of Executive Order Requirements Is Essential to Address Key Actions</vt:lpstr>
      <vt:lpstr>Prediction: If you want that government money, You could get nailed….  “The power of the purse.” via GSA Requirements</vt:lpstr>
      <vt:lpstr>Gets Better – what about consumers… </vt:lpstr>
      <vt:lpstr>Software Labeling</vt:lpstr>
      <vt:lpstr>Risk Aversion</vt:lpstr>
      <vt:lpstr>Finland is doing it  Cybersecurity Label | Cybersecurity Label (tietoturvamerkki.fi) </vt:lpstr>
      <vt:lpstr>At a minimum, consumers should have online access – not necessarily included in the label itself – to the following information: </vt:lpstr>
      <vt:lpstr>Prediction: If you want that government money, You could get nailed….  Somehow the scope went from “critical” software..   to consumer software labels Between 2021 and 2024</vt:lpstr>
      <vt:lpstr>Definition </vt:lpstr>
      <vt:lpstr>Risk Aversion</vt:lpstr>
      <vt:lpstr>Let’s start with the basiscs…</vt:lpstr>
      <vt:lpstr>Types of builds for our discussion</vt:lpstr>
      <vt:lpstr>Foundational Best Practices</vt:lpstr>
      <vt:lpstr>Foundational Best Practices</vt:lpstr>
      <vt:lpstr>Foundational Best Practices</vt:lpstr>
      <vt:lpstr>Foundational Best Practices</vt:lpstr>
      <vt:lpstr>Foundational Best Practices</vt:lpstr>
      <vt:lpstr>Some…. Types of build threats….</vt:lpstr>
      <vt:lpstr>SLSA Levels</vt:lpstr>
      <vt:lpstr>How to – Example (Outdated?)</vt:lpstr>
      <vt:lpstr>Types of builds for our discussion</vt:lpstr>
      <vt:lpstr>How to - Example #2 (Outdated?)</vt:lpstr>
      <vt:lpstr> Show and Tell… slide style   The app doesn’t matter, its how you use it.     </vt:lpstr>
      <vt:lpstr>PowerPoint Presentation</vt:lpstr>
      <vt:lpstr>PowerPoint Presentation</vt:lpstr>
      <vt:lpstr>PowerPoint Presentation</vt:lpstr>
      <vt:lpstr>PowerPoint Presentation</vt:lpstr>
      <vt:lpstr>Additional options and reading  (more than slsa.dev now….)</vt:lpstr>
      <vt:lpstr>PowerPoint Presentation</vt:lpstr>
      <vt:lpstr>SLSA and  Build Environment Security – 5/2024     Chuck Anderson – Thank You! Chuck@ReliantManagedServices.com  Slides available at: https://www.RelaintManagedServices.com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2024-05-03T19:09:51Z</dcterms:created>
  <dcterms:modified xsi:type="dcterms:W3CDTF">2024-05-03T19:11:15Z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0x0101001D12AD45F47FF54089418864D1E94AFB</vt:lpwstr>
  </property>
</Properties>
</file>